
<file path=[Content_Types].xml><?xml version="1.0" encoding="utf-8"?>
<Types xmlns="http://schemas.openxmlformats.org/package/2006/content-types">
  <Default Extension="xml" ContentType="application/xml"/>
  <Default Extension="jpg" ContentType="image/jpeg"/>
  <Default Extension="tiff" ContentType="image/tiff"/>
  <Default Extension="mp4" ContentType="video/mp4"/>
  <Default Extension="emf" ContentType="image/x-em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98" r:id="rId2"/>
    <p:sldId id="301" r:id="rId3"/>
    <p:sldId id="302" r:id="rId4"/>
    <p:sldId id="309" r:id="rId5"/>
    <p:sldId id="310" r:id="rId6"/>
    <p:sldId id="311" r:id="rId7"/>
    <p:sldId id="312" r:id="rId8"/>
    <p:sldId id="313" r:id="rId9"/>
    <p:sldId id="314" r:id="rId10"/>
    <p:sldId id="315"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06" r:id="rId33"/>
    <p:sldId id="307" r:id="rId34"/>
    <p:sldId id="30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9"/>
    <p:restoredTop sz="94489"/>
  </p:normalViewPr>
  <p:slideViewPr>
    <p:cSldViewPr snapToGrid="0" snapToObjects="1">
      <p:cViewPr varScale="1">
        <p:scale>
          <a:sx n="79" d="100"/>
          <a:sy n="79" d="100"/>
        </p:scale>
        <p:origin x="1320" y="20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CABD3-8A57-FC40-8D98-9A8918608038}" type="datetimeFigureOut">
              <a:rPr lang="en-US" smtClean="0"/>
              <a:t>3/17/17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9DA3C-DA9A-1E47-AD65-BCB103BE0748}" type="slidenum">
              <a:rPr lang="en-US" smtClean="0"/>
              <a:t>‹#›</a:t>
            </a:fld>
            <a:endParaRPr lang="en-US"/>
          </a:p>
        </p:txBody>
      </p:sp>
    </p:spTree>
    <p:extLst>
      <p:ext uri="{BB962C8B-B14F-4D97-AF65-F5344CB8AC3E}">
        <p14:creationId xmlns:p14="http://schemas.microsoft.com/office/powerpoint/2010/main" val="881650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25" y="144463"/>
            <a:ext cx="6381750" cy="3590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4D1495A-DD81-44F4-9F54-1F39867BF2D9}" type="slidenum">
              <a:rPr lang="en-US" smtClean="0"/>
              <a:pPr/>
              <a:t>1</a:t>
            </a:fld>
            <a:endParaRPr lang="en-US" dirty="0"/>
          </a:p>
        </p:txBody>
      </p:sp>
    </p:spTree>
    <p:extLst>
      <p:ext uri="{BB962C8B-B14F-4D97-AF65-F5344CB8AC3E}">
        <p14:creationId xmlns:p14="http://schemas.microsoft.com/office/powerpoint/2010/main" val="394340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a:t>
            </a:fld>
            <a:endParaRPr lang="en-US"/>
          </a:p>
        </p:txBody>
      </p:sp>
    </p:spTree>
    <p:extLst>
      <p:ext uri="{BB962C8B-B14F-4D97-AF65-F5344CB8AC3E}">
        <p14:creationId xmlns:p14="http://schemas.microsoft.com/office/powerpoint/2010/main" val="183618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3</a:t>
            </a:fld>
            <a:endParaRPr lang="en-US"/>
          </a:p>
        </p:txBody>
      </p:sp>
    </p:spTree>
    <p:extLst>
      <p:ext uri="{BB962C8B-B14F-4D97-AF65-F5344CB8AC3E}">
        <p14:creationId xmlns:p14="http://schemas.microsoft.com/office/powerpoint/2010/main" val="183082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4</a:t>
            </a:fld>
            <a:endParaRPr lang="en-US"/>
          </a:p>
        </p:txBody>
      </p:sp>
    </p:spTree>
    <p:extLst>
      <p:ext uri="{BB962C8B-B14F-4D97-AF65-F5344CB8AC3E}">
        <p14:creationId xmlns:p14="http://schemas.microsoft.com/office/powerpoint/2010/main" val="560065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17</a:t>
            </a:fld>
            <a:endParaRPr lang="en-US"/>
          </a:p>
        </p:txBody>
      </p:sp>
    </p:spTree>
    <p:extLst>
      <p:ext uri="{BB962C8B-B14F-4D97-AF65-F5344CB8AC3E}">
        <p14:creationId xmlns:p14="http://schemas.microsoft.com/office/powerpoint/2010/main" val="1175849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18</a:t>
            </a:fld>
            <a:endParaRPr lang="en-US"/>
          </a:p>
        </p:txBody>
      </p:sp>
    </p:spTree>
    <p:extLst>
      <p:ext uri="{BB962C8B-B14F-4D97-AF65-F5344CB8AC3E}">
        <p14:creationId xmlns:p14="http://schemas.microsoft.com/office/powerpoint/2010/main" val="179141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20</a:t>
            </a:fld>
            <a:endParaRPr lang="en-US"/>
          </a:p>
        </p:txBody>
      </p:sp>
    </p:spTree>
    <p:extLst>
      <p:ext uri="{BB962C8B-B14F-4D97-AF65-F5344CB8AC3E}">
        <p14:creationId xmlns:p14="http://schemas.microsoft.com/office/powerpoint/2010/main" val="297999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23</a:t>
            </a:fld>
            <a:endParaRPr lang="en-US"/>
          </a:p>
        </p:txBody>
      </p:sp>
    </p:spTree>
    <p:extLst>
      <p:ext uri="{BB962C8B-B14F-4D97-AF65-F5344CB8AC3E}">
        <p14:creationId xmlns:p14="http://schemas.microsoft.com/office/powerpoint/2010/main" val="133196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B09DA3C-DA9A-1E47-AD65-BCB103BE0748}" type="slidenum">
              <a:rPr lang="en-US" smtClean="0"/>
              <a:t>28</a:t>
            </a:fld>
            <a:endParaRPr lang="en-US"/>
          </a:p>
        </p:txBody>
      </p:sp>
    </p:spTree>
    <p:extLst>
      <p:ext uri="{BB962C8B-B14F-4D97-AF65-F5344CB8AC3E}">
        <p14:creationId xmlns:p14="http://schemas.microsoft.com/office/powerpoint/2010/main" val="1259766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image" Target="../media/image1.png"/><Relationship Id="rId5" Type="http://schemas.openxmlformats.org/officeDocument/2006/relationships/image" Target="../media/image2.emf"/><Relationship Id="rId6" Type="http://schemas.openxmlformats.org/officeDocument/2006/relationships/image" Target="../media/image3.emf"/><Relationship Id="rId1" Type="http://schemas.microsoft.com/office/2007/relationships/media" Target="../media/media1.mp4"/><Relationship Id="rId2" Type="http://schemas.openxmlformats.org/officeDocument/2006/relationships/video" Target="../media/media1.mp4"/></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98211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988363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4377758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13" name="3Symbols_Morph_Animation_010616_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3394080" y="12174"/>
            <a:ext cx="5403849" cy="3039665"/>
          </a:xfrm>
          <a:prstGeom prst="rect">
            <a:avLst/>
          </a:prstGeom>
        </p:spPr>
      </p:pic>
      <p:pic>
        <p:nvPicPr>
          <p:cNvPr id="18" name="Picture 17"/>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212878" y="5987279"/>
            <a:ext cx="979127" cy="870724"/>
          </a:xfrm>
          <a:prstGeom prst="rect">
            <a:avLst/>
          </a:prstGeom>
        </p:spPr>
      </p:pic>
      <p:sp>
        <p:nvSpPr>
          <p:cNvPr id="14" name="Text Placeholder 13"/>
          <p:cNvSpPr>
            <a:spLocks noGrp="1"/>
          </p:cNvSpPr>
          <p:nvPr>
            <p:ph type="body" sz="quarter" idx="13" hasCustomPrompt="1"/>
          </p:nvPr>
        </p:nvSpPr>
        <p:spPr>
          <a:xfrm>
            <a:off x="2512637" y="3286343"/>
            <a:ext cx="7131049" cy="446616"/>
          </a:xfrm>
        </p:spPr>
        <p:txBody>
          <a:bodyPr>
            <a:noAutofit/>
          </a:bodyPr>
          <a:lstStyle>
            <a:lvl1pPr marL="0" indent="0" algn="ctr">
              <a:buNone/>
              <a:defRPr sz="1867">
                <a:solidFill>
                  <a:schemeClr val="tx2"/>
                </a:solidFill>
              </a:defRPr>
            </a:lvl1pPr>
            <a:lvl2pPr marL="457017" indent="0">
              <a:buNone/>
              <a:defRPr sz="1467"/>
            </a:lvl2pPr>
            <a:lvl3pPr marL="914034" indent="0">
              <a:buNone/>
              <a:defRPr sz="1467"/>
            </a:lvl3pPr>
            <a:lvl4pPr marL="1371051" indent="0">
              <a:buNone/>
              <a:defRPr sz="1333"/>
            </a:lvl4pPr>
            <a:lvl5pPr marL="1828069" indent="0">
              <a:buNone/>
              <a:defRPr sz="1333"/>
            </a:lvl5pPr>
          </a:lstStyle>
          <a:p>
            <a:pPr lvl="0"/>
            <a:r>
              <a:rPr lang="en-US" dirty="0" smtClean="0"/>
              <a:t>Presented by:</a:t>
            </a:r>
          </a:p>
        </p:txBody>
      </p:sp>
      <p:sp>
        <p:nvSpPr>
          <p:cNvPr id="15" name="Text Placeholder 13"/>
          <p:cNvSpPr>
            <a:spLocks noGrp="1"/>
          </p:cNvSpPr>
          <p:nvPr>
            <p:ph type="body" sz="quarter" idx="14" hasCustomPrompt="1"/>
          </p:nvPr>
        </p:nvSpPr>
        <p:spPr>
          <a:xfrm>
            <a:off x="2512637" y="3741089"/>
            <a:ext cx="7131049" cy="446616"/>
          </a:xfrm>
        </p:spPr>
        <p:txBody>
          <a:bodyPr>
            <a:noAutofit/>
          </a:bodyPr>
          <a:lstStyle>
            <a:lvl1pPr marL="0" indent="0" algn="ctr">
              <a:buNone/>
              <a:defRPr sz="1867">
                <a:solidFill>
                  <a:schemeClr val="tx2"/>
                </a:solidFill>
              </a:defRPr>
            </a:lvl1pPr>
            <a:lvl2pPr marL="457017" indent="0">
              <a:buNone/>
              <a:defRPr sz="1467"/>
            </a:lvl2pPr>
            <a:lvl3pPr marL="914034" indent="0">
              <a:buNone/>
              <a:defRPr sz="1467"/>
            </a:lvl3pPr>
            <a:lvl4pPr marL="1371051" indent="0">
              <a:buNone/>
              <a:defRPr sz="1333"/>
            </a:lvl4pPr>
            <a:lvl5pPr marL="1828069" indent="0">
              <a:buNone/>
              <a:defRPr sz="1333"/>
            </a:lvl5pPr>
          </a:lstStyle>
          <a:p>
            <a:pPr lvl="0"/>
            <a:r>
              <a:rPr lang="en-US" dirty="0" smtClean="0"/>
              <a:t>Date</a:t>
            </a:r>
          </a:p>
        </p:txBody>
      </p:sp>
      <p:sp>
        <p:nvSpPr>
          <p:cNvPr id="10" name="Title 1"/>
          <p:cNvSpPr>
            <a:spLocks noGrp="1"/>
          </p:cNvSpPr>
          <p:nvPr>
            <p:ph type="title"/>
          </p:nvPr>
        </p:nvSpPr>
        <p:spPr>
          <a:xfrm>
            <a:off x="496409" y="2367520"/>
            <a:ext cx="11163496" cy="910693"/>
          </a:xfrm>
          <a:prstGeom prst="rect">
            <a:avLst/>
          </a:prstGeom>
        </p:spPr>
        <p:txBody>
          <a:bodyPr lIns="91406" tIns="45703" rIns="91406" bIns="45703"/>
          <a:lstStyle>
            <a:lvl1pPr algn="ctr">
              <a:defRPr sz="2667">
                <a:solidFill>
                  <a:schemeClr val="tx2"/>
                </a:solidFill>
              </a:defRPr>
            </a:lvl1pPr>
          </a:lstStyle>
          <a:p>
            <a:r>
              <a:rPr lang="en-US" smtClean="0"/>
              <a:t>Click to edit Master title style</a:t>
            </a:r>
            <a:endParaRPr lang="en-US" dirty="0"/>
          </a:p>
        </p:txBody>
      </p:sp>
      <p:sp>
        <p:nvSpPr>
          <p:cNvPr id="2" name="Date Placeholder 1"/>
          <p:cNvSpPr>
            <a:spLocks noGrp="1"/>
          </p:cNvSpPr>
          <p:nvPr>
            <p:ph type="dt" sz="half" idx="15"/>
          </p:nvPr>
        </p:nvSpPr>
        <p:spPr/>
        <p:txBody>
          <a:bodyPr/>
          <a:lstStyle/>
          <a:p>
            <a:endParaRPr lang="en-US" dirty="0"/>
          </a:p>
        </p:txBody>
      </p:sp>
      <p:sp>
        <p:nvSpPr>
          <p:cNvPr id="3" name="Footer Placeholder 2"/>
          <p:cNvSpPr>
            <a:spLocks noGrp="1"/>
          </p:cNvSpPr>
          <p:nvPr>
            <p:ph type="ftr" sz="quarter" idx="16"/>
          </p:nvPr>
        </p:nvSpPr>
        <p:spPr/>
        <p:txBody>
          <a:bodyPr/>
          <a:lstStyle/>
          <a:p>
            <a:r>
              <a:rPr lang="en-US" smtClean="0"/>
              <a:t>© Copyright 2000-2016 TIBCO Software Inc.       </a:t>
            </a:r>
            <a:endParaRPr lang="en-US" dirty="0"/>
          </a:p>
        </p:txBody>
      </p:sp>
      <p:sp>
        <p:nvSpPr>
          <p:cNvPr id="4" name="Slide Number Placeholder 3"/>
          <p:cNvSpPr>
            <a:spLocks noGrp="1"/>
          </p:cNvSpPr>
          <p:nvPr>
            <p:ph type="sldNum" sz="quarter" idx="17"/>
          </p:nvPr>
        </p:nvSpPr>
        <p:spPr/>
        <p:txBody>
          <a:bodyPr/>
          <a:lstStyle/>
          <a:p>
            <a:fld id="{FCEE2C88-6C8F-484D-AF69-578F576B1F44}" type="slidenum">
              <a:rPr lang="en-US" smtClean="0"/>
              <a:pPr/>
              <a:t>‹#›</a:t>
            </a:fld>
            <a:endParaRPr lang="en-US" dirty="0"/>
          </a:p>
        </p:txBody>
      </p:sp>
      <p:pic>
        <p:nvPicPr>
          <p:cNvPr id="11" name="Picture 10"/>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774764" y="802386"/>
            <a:ext cx="4606787" cy="1204049"/>
          </a:xfrm>
          <a:prstGeom prst="rect">
            <a:avLst/>
          </a:prstGeom>
        </p:spPr>
      </p:pic>
    </p:spTree>
    <p:extLst>
      <p:ext uri="{BB962C8B-B14F-4D97-AF65-F5344CB8AC3E}">
        <p14:creationId xmlns:p14="http://schemas.microsoft.com/office/powerpoint/2010/main" val="1173625757"/>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xmlns:p14="http://schemas.microsoft.com/office/powerpoint/2010/main">
        <p:wip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2002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hold" display="0">
                  <p:stCondLst>
                    <p:cond delay="indefinite"/>
                  </p:stCondLst>
                </p:cTn>
                <p:tgtEl>
                  <p:spTgt spid="13"/>
                </p:tgtEl>
              </p:cMediaNode>
            </p:video>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85872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 Copyright 2000-2016 TIBCO Software Inc.       </a:t>
            </a: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672298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58060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smtClean="0"/>
              <a:t>© Copyright 2000-2016 TIBCO Software Inc.       </a:t>
            </a:r>
            <a:endParaRPr lang="en-US"/>
          </a:p>
        </p:txBody>
      </p:sp>
      <p:sp>
        <p:nvSpPr>
          <p:cNvPr id="9" name="Slide Number Placeholder 8"/>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864793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 Copyright 2000-2016 TIBCO Software Inc.       </a:t>
            </a:r>
            <a:endParaRPr lang="en-US"/>
          </a:p>
        </p:txBody>
      </p:sp>
      <p:sp>
        <p:nvSpPr>
          <p:cNvPr id="5" name="Slide Number Placeholder 4"/>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422981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Copyright 2000-2016 TIBCO Software Inc.       </a:t>
            </a:r>
            <a:endParaRPr lang="en-US"/>
          </a:p>
        </p:txBody>
      </p:sp>
      <p:sp>
        <p:nvSpPr>
          <p:cNvPr id="4" name="Slide Number Placeholder 3"/>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876089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290611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 Copyright 2000-2016 TIBCO Software Inc.       </a:t>
            </a:r>
            <a:endParaRPr lang="en-US"/>
          </a:p>
        </p:txBody>
      </p:sp>
      <p:sp>
        <p:nvSpPr>
          <p:cNvPr id="7" name="Slide Number Placeholder 6"/>
          <p:cNvSpPr>
            <a:spLocks noGrp="1"/>
          </p:cNvSpPr>
          <p:nvPr>
            <p:ph type="sldNum" sz="quarter" idx="12"/>
          </p:nvPr>
        </p:nvSpPr>
        <p:spPr/>
        <p:txBody>
          <a:bodyPr/>
          <a:lstStyle/>
          <a:p>
            <a:fld id="{868A5ED3-F9A2-E74F-ACF4-AE717D92BAD0}" type="slidenum">
              <a:rPr lang="en-US" smtClean="0"/>
              <a:t>‹#›</a:t>
            </a:fld>
            <a:endParaRPr lang="en-US"/>
          </a:p>
        </p:txBody>
      </p:sp>
    </p:spTree>
    <p:extLst>
      <p:ext uri="{BB962C8B-B14F-4D97-AF65-F5344CB8AC3E}">
        <p14:creationId xmlns:p14="http://schemas.microsoft.com/office/powerpoint/2010/main" val="17245449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 Copyright 2000-2016 TIBCO Software Inc.       </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A5ED3-F9A2-E74F-ACF4-AE717D92BAD0}" type="slidenum">
              <a:rPr lang="en-US" smtClean="0"/>
              <a:t>‹#›</a:t>
            </a:fld>
            <a:endParaRPr lang="en-US"/>
          </a:p>
        </p:txBody>
      </p:sp>
    </p:spTree>
    <p:extLst>
      <p:ext uri="{BB962C8B-B14F-4D97-AF65-F5344CB8AC3E}">
        <p14:creationId xmlns:p14="http://schemas.microsoft.com/office/powerpoint/2010/main" val="543920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 Id="rId3" Type="http://schemas.openxmlformats.org/officeDocument/2006/relationships/image" Target="../media/image23.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 Id="rId3" Type="http://schemas.openxmlformats.org/officeDocument/2006/relationships/image" Target="../media/image2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3" Type="http://schemas.openxmlformats.org/officeDocument/2006/relationships/hyperlink" Target="http://localhost:7777/WeatherApp" TargetMode="External"/><Relationship Id="rId4" Type="http://schemas.openxmlformats.org/officeDocument/2006/relationships/image" Target="../media/image42.tiff"/><Relationship Id="rId5" Type="http://schemas.openxmlformats.org/officeDocument/2006/relationships/image" Target="../media/image43.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 Id="rId3" Type="http://schemas.openxmlformats.org/officeDocument/2006/relationships/image" Target="../media/image45.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tiff"/><Relationship Id="rId3" Type="http://schemas.openxmlformats.org/officeDocument/2006/relationships/image" Target="../media/image48.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 Id="rId3" Type="http://schemas.openxmlformats.org/officeDocument/2006/relationships/image" Target="../media/image52.tiff"/></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a:spLocks noGrp="1"/>
          </p:cNvSpPr>
          <p:nvPr>
            <p:ph type="body" sz="quarter" idx="14"/>
          </p:nvPr>
        </p:nvSpPr>
        <p:spPr>
          <a:xfrm>
            <a:off x="2530475" y="5228883"/>
            <a:ext cx="7131049" cy="446616"/>
          </a:xfrm>
        </p:spPr>
        <p:txBody>
          <a:bodyPr/>
          <a:lstStyle/>
          <a:p>
            <a:r>
              <a:rPr lang="en-US" dirty="0" smtClean="0"/>
              <a:t>March, 2017</a:t>
            </a:r>
            <a:endParaRPr lang="en-US" dirty="0"/>
          </a:p>
        </p:txBody>
      </p:sp>
      <p:sp>
        <p:nvSpPr>
          <p:cNvPr id="10" name="Title 2"/>
          <p:cNvSpPr>
            <a:spLocks noGrp="1"/>
          </p:cNvSpPr>
          <p:nvPr>
            <p:ph type="title"/>
          </p:nvPr>
        </p:nvSpPr>
        <p:spPr>
          <a:xfrm>
            <a:off x="514251" y="3076180"/>
            <a:ext cx="11163496" cy="910693"/>
          </a:xfrm>
        </p:spPr>
        <p:txBody>
          <a:bodyPr>
            <a:normAutofit fontScale="90000"/>
          </a:bodyPr>
          <a:lstStyle/>
          <a:p>
            <a:r>
              <a:rPr lang="en-US" dirty="0" smtClean="0"/>
              <a:t>Integration Spectrum Workshop:</a:t>
            </a:r>
            <a:br>
              <a:rPr lang="en-US" dirty="0" smtClean="0"/>
            </a:br>
            <a:r>
              <a:rPr lang="en-US" dirty="0" smtClean="0"/>
              <a:t/>
            </a:r>
            <a:br>
              <a:rPr lang="en-US" dirty="0" smtClean="0"/>
            </a:br>
            <a:r>
              <a:rPr lang="en-US" dirty="0" smtClean="0"/>
              <a:t>TIBCO </a:t>
            </a:r>
            <a:r>
              <a:rPr lang="en-US" dirty="0" err="1" smtClean="0"/>
              <a:t>BusinessWorks</a:t>
            </a:r>
            <a:r>
              <a:rPr lang="en-US" dirty="0" smtClean="0"/>
              <a:t> Container Edition (BWCE) Hand-On Lab</a:t>
            </a:r>
            <a:br>
              <a:rPr lang="en-US" dirty="0" smtClean="0"/>
            </a:br>
            <a:endParaRPr lang="en-US" dirty="0"/>
          </a:p>
        </p:txBody>
      </p:sp>
      <p:sp>
        <p:nvSpPr>
          <p:cNvPr id="4" name="Slide Number Placeholder 3"/>
          <p:cNvSpPr>
            <a:spLocks noGrp="1"/>
          </p:cNvSpPr>
          <p:nvPr>
            <p:ph type="sldNum" sz="quarter" idx="17"/>
          </p:nvPr>
        </p:nvSpPr>
        <p:spPr/>
        <p:txBody>
          <a:bodyPr/>
          <a:lstStyle/>
          <a:p>
            <a:fld id="{FCEE2C88-6C8F-484D-AF69-578F576B1F44}" type="slidenum">
              <a:rPr lang="en-US" smtClean="0"/>
              <a:pPr/>
              <a:t>1</a:t>
            </a:fld>
            <a:endParaRPr lang="en-US" dirty="0"/>
          </a:p>
        </p:txBody>
      </p:sp>
    </p:spTree>
    <p:extLst>
      <p:ext uri="{BB962C8B-B14F-4D97-AF65-F5344CB8AC3E}">
        <p14:creationId xmlns:p14="http://schemas.microsoft.com/office/powerpoint/2010/main" val="490800204"/>
      </p:ext>
    </p:extLst>
  </p:cSld>
  <p:clrMapOvr>
    <a:masterClrMapping/>
  </p:clrMapOvr>
  <mc:AlternateContent xmlns:mc="http://schemas.openxmlformats.org/markup-compatibility/2006" xmlns:p14="http://schemas.microsoft.com/office/powerpoint/2010/main">
    <mc:Choice Requires="p14">
      <p:transition p14:dur="300">
        <p:wipe/>
      </p:transition>
    </mc:Choice>
    <mc:Fallback xmlns="">
      <p:transition xmlns:p14="http://schemas.microsoft.com/office/powerpoint/2010/main">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5624" y="839417"/>
            <a:ext cx="5759551" cy="466783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422837" y="5699968"/>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Click on the newly added Invoke Activity.</a:t>
            </a:r>
          </a:p>
          <a:p>
            <a:pPr marL="342900" indent="-342900">
              <a:buAutoNum type="arabicParenR"/>
            </a:pPr>
            <a:r>
              <a:rPr lang="en-US" sz="1400" dirty="0" smtClean="0">
                <a:latin typeface="Century Gothic" charset="0"/>
                <a:ea typeface="Century Gothic" charset="0"/>
                <a:cs typeface="Century Gothic" charset="0"/>
              </a:rPr>
              <a:t>Click on the General tab (Circled in Green) in the Properties Panel and rename Invoke Activity to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This makes the process flow in the canvas easier to read and understand.</a:t>
            </a:r>
          </a:p>
        </p:txBody>
      </p:sp>
      <p:sp>
        <p:nvSpPr>
          <p:cNvPr id="2" name="Oval 1"/>
          <p:cNvSpPr/>
          <p:nvPr/>
        </p:nvSpPr>
        <p:spPr>
          <a:xfrm>
            <a:off x="1241325" y="4209568"/>
            <a:ext cx="1070538" cy="335666"/>
          </a:xfrm>
          <a:prstGeom prst="ellipse">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Rename Invoke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10</a:t>
            </a:fld>
            <a:endParaRPr lang="en-US"/>
          </a:p>
        </p:txBody>
      </p:sp>
    </p:spTree>
    <p:extLst>
      <p:ext uri="{BB962C8B-B14F-4D97-AF65-F5344CB8AC3E}">
        <p14:creationId xmlns:p14="http://schemas.microsoft.com/office/powerpoint/2010/main" val="13662500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338" y="908895"/>
            <a:ext cx="7644957" cy="398724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47277" y="5158331"/>
            <a:ext cx="9225024"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Switch from the General Tab to the Input tab in the Properties Panel.  This allows you to pass parameters from a source to a target.</a:t>
            </a:r>
          </a:p>
          <a:p>
            <a:pPr marL="342900" indent="-342900">
              <a:buAutoNum type="arabicParenR"/>
            </a:pPr>
            <a:r>
              <a:rPr lang="en-US" sz="1400" dirty="0" smtClean="0">
                <a:latin typeface="Century Gothic" charset="0"/>
                <a:ea typeface="Century Gothic" charset="0"/>
                <a:cs typeface="Century Gothic" charset="0"/>
              </a:rPr>
              <a:t>Expand the Data Source Tree to find the </a:t>
            </a:r>
            <a:r>
              <a:rPr lang="en-US" sz="1400" dirty="0" err="1" smtClean="0">
                <a:latin typeface="Century Gothic" charset="0"/>
                <a:ea typeface="Century Gothic" charset="0"/>
                <a:cs typeface="Century Gothic" charset="0"/>
              </a:rPr>
              <a:t>weatherGetParameters</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parameter highlighted in blue.</a:t>
            </a:r>
          </a:p>
          <a:p>
            <a:pPr marL="342900" indent="-342900">
              <a:buAutoNum type="arabicParenR"/>
            </a:pPr>
            <a:r>
              <a:rPr lang="en-US" sz="1400" dirty="0" smtClean="0">
                <a:latin typeface="Century Gothic" charset="0"/>
                <a:ea typeface="Century Gothic" charset="0"/>
                <a:cs typeface="Century Gothic" charset="0"/>
              </a:rPr>
              <a:t>Expand the tree on the right to find the corresponding </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parameter.  Drag and drop from left to right as shown above.</a:t>
            </a:r>
          </a:p>
        </p:txBody>
      </p:sp>
      <p:sp>
        <p:nvSpPr>
          <p:cNvPr id="4"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 Input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Expression</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11</a:t>
            </a:fld>
            <a:endParaRPr lang="en-US"/>
          </a:p>
        </p:txBody>
      </p:sp>
    </p:spTree>
    <p:extLst>
      <p:ext uri="{BB962C8B-B14F-4D97-AF65-F5344CB8AC3E}">
        <p14:creationId xmlns:p14="http://schemas.microsoft.com/office/powerpoint/2010/main" val="16696887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036" y="862779"/>
            <a:ext cx="4104004" cy="3554121"/>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100" y="1041268"/>
            <a:ext cx="4902560" cy="3953875"/>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777" y="1128178"/>
            <a:ext cx="5070222" cy="4169954"/>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02098" y="5563531"/>
            <a:ext cx="9225024"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we will import an XML Schema called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from the File System.  This file is located in the Lab Files Folder on your Desktop.</a:t>
            </a:r>
          </a:p>
          <a:p>
            <a:pPr marL="342900" indent="-342900">
              <a:buAutoNum type="arabicParenR"/>
            </a:pPr>
            <a:r>
              <a:rPr lang="en-US" sz="1400" dirty="0" smtClean="0">
                <a:latin typeface="Century Gothic" charset="0"/>
                <a:ea typeface="Century Gothic" charset="0"/>
                <a:cs typeface="Century Gothic" charset="0"/>
              </a:rPr>
              <a:t>First navigate to the Schemas folder in the Project Explorer.   Then import the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file using the Import dialogs as in previous steps.</a:t>
            </a:r>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Import </a:t>
            </a:r>
            <a:r>
              <a:rPr lang="en-US" sz="2400" b="1" kern="0" noProof="0" dirty="0" err="1" smtClean="0">
                <a:solidFill>
                  <a:prstClr val="white"/>
                </a:solidFill>
                <a:latin typeface="Century Gothic"/>
                <a:ea typeface="ＭＳ Ｐゴシック" charset="0"/>
                <a:cs typeface="Century Gothic"/>
              </a:rPr>
              <a:t>WUConditionsResource</a:t>
            </a:r>
            <a:r>
              <a:rPr lang="en-US" sz="2400" b="1" kern="0" dirty="0" smtClean="0">
                <a:solidFill>
                  <a:prstClr val="white"/>
                </a:solidFill>
                <a:latin typeface="Century Gothic"/>
                <a:ea typeface="ＭＳ Ｐゴシック" charset="0"/>
                <a:cs typeface="Century Gothic"/>
              </a:rPr>
              <a:t>.</a:t>
            </a:r>
            <a:r>
              <a:rPr lang="en-US" sz="2400" b="1" kern="0" dirty="0" err="1" smtClean="0">
                <a:solidFill>
                  <a:prstClr val="white"/>
                </a:solidFill>
                <a:latin typeface="Century Gothic"/>
                <a:ea typeface="ＭＳ Ｐゴシック" charset="0"/>
                <a:cs typeface="Century Gothic"/>
              </a:rPr>
              <a:t>xsd</a:t>
            </a:r>
            <a:r>
              <a:rPr lang="en-US" sz="2400" b="1" kern="0" dirty="0" smtClean="0">
                <a:solidFill>
                  <a:prstClr val="white"/>
                </a:solidFill>
                <a:latin typeface="Century Gothic"/>
                <a:ea typeface="ＭＳ Ｐゴシック" charset="0"/>
                <a:cs typeface="Century Gothic"/>
              </a:rPr>
              <a:t> </a:t>
            </a:r>
            <a:r>
              <a:rPr lang="en-US" sz="2400" b="1" kern="0" noProof="0" dirty="0" smtClean="0">
                <a:solidFill>
                  <a:prstClr val="white"/>
                </a:solidFill>
                <a:latin typeface="Century Gothic"/>
                <a:ea typeface="ＭＳ Ｐゴシック" charset="0"/>
                <a:cs typeface="Century Gothic"/>
              </a:rPr>
              <a:t>Schema from Lab Resources Folder</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12</a:t>
            </a:fld>
            <a:endParaRPr lang="en-US"/>
          </a:p>
        </p:txBody>
      </p:sp>
    </p:spTree>
    <p:extLst>
      <p:ext uri="{BB962C8B-B14F-4D97-AF65-F5344CB8AC3E}">
        <p14:creationId xmlns:p14="http://schemas.microsoft.com/office/powerpoint/2010/main" val="12896865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906" y="1009778"/>
            <a:ext cx="9519092" cy="3656340"/>
          </a:xfrm>
          <a:prstGeom prst="rect">
            <a:avLst/>
          </a:prstGeom>
          <a:ln w="12700">
            <a:solidFill>
              <a:schemeClr val="accent1"/>
            </a:solidFill>
          </a:ln>
          <a:effectLst>
            <a:outerShdw blurRad="63500" sx="102000" sy="102000" algn="ctr" rotWithShape="0">
              <a:prstClr val="black">
                <a:alpha val="40000"/>
              </a:prstClr>
            </a:outerShdw>
          </a:effectLst>
        </p:spPr>
      </p:pic>
      <p:sp>
        <p:nvSpPr>
          <p:cNvPr id="3" name="TextBox 2"/>
          <p:cNvSpPr txBox="1"/>
          <p:nvPr/>
        </p:nvSpPr>
        <p:spPr>
          <a:xfrm>
            <a:off x="778974" y="5029196"/>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Notice the </a:t>
            </a:r>
            <a:r>
              <a:rPr lang="en-US" sz="1400" dirty="0" err="1" smtClean="0">
                <a:latin typeface="Century Gothic" charset="0"/>
                <a:ea typeface="Century Gothic" charset="0"/>
                <a:cs typeface="Century Gothic" charset="0"/>
              </a:rPr>
              <a:t>WUConditionsResource.xsd</a:t>
            </a:r>
            <a:r>
              <a:rPr lang="en-US" sz="1400" dirty="0" smtClean="0">
                <a:latin typeface="Century Gothic" charset="0"/>
                <a:ea typeface="Century Gothic" charset="0"/>
                <a:cs typeface="Century Gothic" charset="0"/>
              </a:rPr>
              <a:t> resource is now part of the Schemas Folder in the Project Explorer.   It is circled in green above.</a:t>
            </a:r>
          </a:p>
          <a:p>
            <a:pPr marL="342900" indent="-342900">
              <a:buAutoNum type="arabicParenR"/>
            </a:pPr>
            <a:r>
              <a:rPr lang="en-US" sz="1400" dirty="0" smtClean="0">
                <a:latin typeface="Century Gothic" charset="0"/>
                <a:ea typeface="Century Gothic" charset="0"/>
                <a:cs typeface="Century Gothic" charset="0"/>
              </a:rPr>
              <a:t>Make note of its location in the Project Explorer as it will be needed in a coming step.</a:t>
            </a:r>
          </a:p>
          <a:p>
            <a:pPr marL="342900" indent="-342900">
              <a:buAutoNum type="arabicParenR"/>
            </a:pPr>
            <a:r>
              <a:rPr lang="en-US" sz="1400" dirty="0" smtClean="0">
                <a:latin typeface="Century Gothic" charset="0"/>
                <a:ea typeface="Century Gothic" charset="0"/>
                <a:cs typeface="Century Gothic" charset="0"/>
              </a:rPr>
              <a:t>Next, select the REST and JSON Palette in the Palette Library (highlighted in blue) and then drag an “Invoke REST API” activity from the “REST and JSON” Palette (as annotated in green above) and drop it in between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and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 above.  See annotations in green.</a:t>
            </a:r>
          </a:p>
        </p:txBody>
      </p:sp>
      <p:sp>
        <p:nvSpPr>
          <p:cNvPr id="6" name="TextBox 5"/>
          <p:cNvSpPr txBox="1"/>
          <p:nvPr/>
        </p:nvSpPr>
        <p:spPr>
          <a:xfrm>
            <a:off x="4870792" y="1940676"/>
            <a:ext cx="747320" cy="230832"/>
          </a:xfrm>
          <a:prstGeom prst="rect">
            <a:avLst/>
          </a:prstGeom>
          <a:noFill/>
        </p:spPr>
        <p:txBody>
          <a:bodyPr wrap="none" rtlCol="0">
            <a:spAutoFit/>
          </a:bodyPr>
          <a:lstStyle/>
          <a:p>
            <a:r>
              <a:rPr lang="en-US" sz="900" b="1" dirty="0" smtClean="0">
                <a:solidFill>
                  <a:srgbClr val="00B050"/>
                </a:solidFill>
                <a:latin typeface="Century Gothic" charset="0"/>
                <a:ea typeface="Century Gothic" charset="0"/>
                <a:cs typeface="Century Gothic" charset="0"/>
              </a:rPr>
              <a:t>Drop Here</a:t>
            </a:r>
            <a:endParaRPr lang="en-US" sz="900" b="1" dirty="0">
              <a:solidFill>
                <a:srgbClr val="00B050"/>
              </a:solidFill>
              <a:latin typeface="Century Gothic" charset="0"/>
              <a:ea typeface="Century Gothic" charset="0"/>
              <a:cs typeface="Century Gothic" charset="0"/>
            </a:endParaRPr>
          </a:p>
        </p:txBody>
      </p:sp>
      <p:sp>
        <p:nvSpPr>
          <p:cNvPr id="7" name="TextBox 6"/>
          <p:cNvSpPr txBox="1"/>
          <p:nvPr/>
        </p:nvSpPr>
        <p:spPr>
          <a:xfrm>
            <a:off x="7947499" y="3851348"/>
            <a:ext cx="683200" cy="230832"/>
          </a:xfrm>
          <a:prstGeom prst="rect">
            <a:avLst/>
          </a:prstGeom>
          <a:noFill/>
        </p:spPr>
        <p:txBody>
          <a:bodyPr wrap="none" rtlCol="0">
            <a:spAutoFit/>
          </a:bodyPr>
          <a:lstStyle/>
          <a:p>
            <a:r>
              <a:rPr lang="en-US" sz="900" b="1" dirty="0" smtClean="0">
                <a:solidFill>
                  <a:srgbClr val="00B050"/>
                </a:solidFill>
                <a:latin typeface="Century Gothic" charset="0"/>
                <a:ea typeface="Century Gothic" charset="0"/>
                <a:cs typeface="Century Gothic" charset="0"/>
              </a:rPr>
              <a:t>Drag This</a:t>
            </a:r>
            <a:endParaRPr lang="en-US" sz="900" b="1" dirty="0">
              <a:solidFill>
                <a:srgbClr val="00B050"/>
              </a:solidFill>
              <a:latin typeface="Century Gothic" charset="0"/>
              <a:ea typeface="Century Gothic" charset="0"/>
              <a:cs typeface="Century Gothic" charset="0"/>
            </a:endParaRPr>
          </a:p>
        </p:txBody>
      </p:sp>
      <p:cxnSp>
        <p:nvCxnSpPr>
          <p:cNvPr id="8" name="Elbow Connector 7"/>
          <p:cNvCxnSpPr>
            <a:endCxn id="6" idx="2"/>
          </p:cNvCxnSpPr>
          <p:nvPr/>
        </p:nvCxnSpPr>
        <p:spPr>
          <a:xfrm rot="10800000">
            <a:off x="5244453" y="2171509"/>
            <a:ext cx="3355917" cy="1690811"/>
          </a:xfrm>
          <a:prstGeom prst="bentConnector2">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846305" y="2324883"/>
            <a:ext cx="1075936" cy="230832"/>
          </a:xfrm>
          <a:prstGeom prst="rect">
            <a:avLst/>
          </a:prstGeom>
          <a:noFill/>
        </p:spPr>
        <p:txBody>
          <a:bodyPr wrap="none" rtlCol="0">
            <a:spAutoFit/>
          </a:bodyPr>
          <a:lstStyle/>
          <a:p>
            <a:r>
              <a:rPr lang="en-US" sz="900" b="1" dirty="0" err="1" smtClean="0">
                <a:solidFill>
                  <a:srgbClr val="00B050"/>
                </a:solidFill>
                <a:latin typeface="Century Gothic" charset="0"/>
                <a:ea typeface="Century Gothic" charset="0"/>
                <a:cs typeface="Century Gothic" charset="0"/>
              </a:rPr>
              <a:t>Activites</a:t>
            </a:r>
            <a:r>
              <a:rPr lang="en-US" sz="900" b="1" dirty="0" smtClean="0">
                <a:solidFill>
                  <a:srgbClr val="00B050"/>
                </a:solidFill>
                <a:latin typeface="Century Gothic" charset="0"/>
                <a:ea typeface="Century Gothic" charset="0"/>
                <a:cs typeface="Century Gothic" charset="0"/>
              </a:rPr>
              <a:t> Palette</a:t>
            </a:r>
          </a:p>
        </p:txBody>
      </p:sp>
      <p:sp>
        <p:nvSpPr>
          <p:cNvPr id="15" name="Left Brace 14"/>
          <p:cNvSpPr/>
          <p:nvPr/>
        </p:nvSpPr>
        <p:spPr>
          <a:xfrm>
            <a:off x="7830688" y="1445644"/>
            <a:ext cx="567159" cy="2014790"/>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Oval 9"/>
          <p:cNvSpPr/>
          <p:nvPr/>
        </p:nvSpPr>
        <p:spPr>
          <a:xfrm>
            <a:off x="566806" y="3086100"/>
            <a:ext cx="1376294" cy="24405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Add an </a:t>
            </a:r>
            <a:r>
              <a:rPr lang="en-US" sz="2400" b="1" kern="0" dirty="0" err="1" smtClean="0">
                <a:solidFill>
                  <a:prstClr val="white"/>
                </a:solidFill>
                <a:latin typeface="Century Gothic"/>
                <a:ea typeface="ＭＳ Ｐゴシック" charset="0"/>
                <a:cs typeface="Century Gothic"/>
              </a:rPr>
              <a:t>InvokeRESTAPI</a:t>
            </a:r>
            <a:r>
              <a:rPr lang="en-US" sz="2400" b="1" kern="0" dirty="0" smtClean="0">
                <a:solidFill>
                  <a:prstClr val="white"/>
                </a:solidFill>
                <a:latin typeface="Century Gothic"/>
                <a:ea typeface="ＭＳ Ｐゴシック" charset="0"/>
                <a:cs typeface="Century Gothic"/>
              </a:rPr>
              <a:t>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3" name="Slide Number Placeholder 12"/>
          <p:cNvSpPr>
            <a:spLocks noGrp="1"/>
          </p:cNvSpPr>
          <p:nvPr>
            <p:ph type="sldNum" sz="quarter" idx="12"/>
          </p:nvPr>
        </p:nvSpPr>
        <p:spPr/>
        <p:txBody>
          <a:bodyPr/>
          <a:lstStyle/>
          <a:p>
            <a:fld id="{868A5ED3-F9A2-E74F-ACF4-AE717D92BAD0}" type="slidenum">
              <a:rPr lang="en-US" smtClean="0"/>
              <a:t>13</a:t>
            </a:fld>
            <a:endParaRPr lang="en-US"/>
          </a:p>
        </p:txBody>
      </p:sp>
      <p:pic>
        <p:nvPicPr>
          <p:cNvPr id="17" name="Picture 16"/>
          <p:cNvPicPr>
            <a:picLocks noChangeAspect="1"/>
          </p:cNvPicPr>
          <p:nvPr/>
        </p:nvPicPr>
        <p:blipFill>
          <a:blip r:embed="rId3"/>
          <a:stretch>
            <a:fillRect/>
          </a:stretch>
        </p:blipFill>
        <p:spPr>
          <a:xfrm>
            <a:off x="8644705" y="1401411"/>
            <a:ext cx="1337495" cy="2782669"/>
          </a:xfrm>
          <a:prstGeom prst="rect">
            <a:avLst/>
          </a:prstGeom>
        </p:spPr>
      </p:pic>
      <p:sp>
        <p:nvSpPr>
          <p:cNvPr id="5" name="Oval 4"/>
          <p:cNvSpPr/>
          <p:nvPr/>
        </p:nvSpPr>
        <p:spPr>
          <a:xfrm>
            <a:off x="8630699" y="3729037"/>
            <a:ext cx="570224" cy="585787"/>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96992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75" y="1289468"/>
            <a:ext cx="5472068" cy="2736034"/>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29493" y="4949248"/>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create a transition line between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and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Transition lines tell the process how to flow from one activity to the next.</a:t>
            </a:r>
          </a:p>
          <a:p>
            <a:pPr marL="342900" indent="-342900">
              <a:buAutoNum type="arabicParenR"/>
            </a:pPr>
            <a:r>
              <a:rPr lang="en-US" sz="1400" dirty="0" smtClean="0">
                <a:latin typeface="Century Gothic" charset="0"/>
                <a:ea typeface="Century Gothic" charset="0"/>
                <a:cs typeface="Century Gothic" charset="0"/>
              </a:rPr>
              <a:t>Transition lines are directional so it is important to click from the intended first activity to the next.  Click on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to select it and it will display the 4 options in the tooltip above.  The third button is for creating a transition.  See Fig 1.</a:t>
            </a:r>
          </a:p>
          <a:p>
            <a:pPr marL="342900" indent="-342900">
              <a:buAutoNum type="arabicParenR"/>
            </a:pPr>
            <a:r>
              <a:rPr lang="en-US" sz="1400" dirty="0" smtClean="0">
                <a:latin typeface="Century Gothic" charset="0"/>
                <a:ea typeface="Century Gothic" charset="0"/>
                <a:cs typeface="Century Gothic" charset="0"/>
              </a:rPr>
              <a:t>Click and drag from the third button to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You will see a line appear that goes from the </a:t>
            </a:r>
            <a:r>
              <a:rPr lang="en-US" sz="1400" dirty="0" err="1" smtClean="0">
                <a:latin typeface="Century Gothic" charset="0"/>
                <a:ea typeface="Century Gothic" charset="0"/>
                <a:cs typeface="Century Gothic" charset="0"/>
              </a:rPr>
              <a:t>LookupAreaCode</a:t>
            </a:r>
            <a:r>
              <a:rPr lang="en-US" sz="1400" dirty="0" smtClean="0">
                <a:latin typeface="Century Gothic" charset="0"/>
                <a:ea typeface="Century Gothic" charset="0"/>
                <a:cs typeface="Century Gothic" charset="0"/>
              </a:rPr>
              <a:t> activity to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as shown in Fig 2.</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10" y="1402776"/>
            <a:ext cx="4894102" cy="2914839"/>
          </a:xfrm>
          <a:prstGeom prst="rect">
            <a:avLst/>
          </a:prstGeom>
          <a:effectLst>
            <a:outerShdw blurRad="63500" sx="102000" sy="102000" algn="ctr" rotWithShape="0">
              <a:prstClr val="black">
                <a:alpha val="40000"/>
              </a:prstClr>
            </a:outerShdw>
          </a:effectLst>
        </p:spPr>
      </p:pic>
      <p:sp>
        <p:nvSpPr>
          <p:cNvPr id="2" name="TextBox 1"/>
          <p:cNvSpPr txBox="1"/>
          <p:nvPr/>
        </p:nvSpPr>
        <p:spPr>
          <a:xfrm>
            <a:off x="2952509" y="47463"/>
            <a:ext cx="694481" cy="307777"/>
          </a:xfrm>
          <a:prstGeom prst="rect">
            <a:avLst/>
          </a:prstGeom>
          <a:noFill/>
        </p:spPr>
        <p:txBody>
          <a:bodyPr wrap="square" rtlCol="0">
            <a:spAutoFit/>
          </a:bodyPr>
          <a:lstStyle/>
          <a:p>
            <a:r>
              <a:rPr lang="en-US" sz="1400" dirty="0" smtClean="0"/>
              <a:t>Fig. 1:</a:t>
            </a:r>
            <a:endParaRPr lang="en-US" sz="1400" dirty="0"/>
          </a:p>
        </p:txBody>
      </p:sp>
      <p:sp>
        <p:nvSpPr>
          <p:cNvPr id="6" name="TextBox 5"/>
          <p:cNvSpPr txBox="1"/>
          <p:nvPr/>
        </p:nvSpPr>
        <p:spPr>
          <a:xfrm>
            <a:off x="7606980" y="67971"/>
            <a:ext cx="694481" cy="307777"/>
          </a:xfrm>
          <a:prstGeom prst="rect">
            <a:avLst/>
          </a:prstGeom>
          <a:noFill/>
        </p:spPr>
        <p:txBody>
          <a:bodyPr wrap="square" rtlCol="0">
            <a:spAutoFit/>
          </a:bodyPr>
          <a:lstStyle/>
          <a:p>
            <a:r>
              <a:rPr lang="en-US" sz="1400" dirty="0" smtClean="0"/>
              <a:t>Fig. 2</a:t>
            </a:r>
            <a:endParaRPr lang="en-US" sz="1400" dirty="0"/>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Create a Transition From </a:t>
            </a:r>
            <a:r>
              <a:rPr lang="en-US" sz="2400" b="1" kern="0" noProof="0" dirty="0" err="1" smtClean="0">
                <a:solidFill>
                  <a:prstClr val="white"/>
                </a:solidFill>
                <a:latin typeface="Century Gothic"/>
                <a:ea typeface="ＭＳ Ｐゴシック" charset="0"/>
                <a:cs typeface="Century Gothic"/>
              </a:rPr>
              <a:t>LookupAreaCode</a:t>
            </a:r>
            <a:r>
              <a:rPr lang="en-US" sz="2400" b="1" kern="0" noProof="0" dirty="0" smtClean="0">
                <a:solidFill>
                  <a:prstClr val="white"/>
                </a:solidFill>
                <a:latin typeface="Century Gothic"/>
                <a:ea typeface="ＭＳ Ｐゴシック" charset="0"/>
                <a:cs typeface="Century Gothic"/>
              </a:rPr>
              <a:t> to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TextBox 7"/>
          <p:cNvSpPr txBox="1"/>
          <p:nvPr/>
        </p:nvSpPr>
        <p:spPr>
          <a:xfrm>
            <a:off x="7640059" y="4320086"/>
            <a:ext cx="859623" cy="307777"/>
          </a:xfrm>
          <a:prstGeom prst="rect">
            <a:avLst/>
          </a:prstGeom>
          <a:noFill/>
        </p:spPr>
        <p:txBody>
          <a:bodyPr wrap="square" rtlCol="0">
            <a:spAutoFit/>
          </a:bodyPr>
          <a:lstStyle/>
          <a:p>
            <a:r>
              <a:rPr lang="en-US" sz="1400" dirty="0" smtClean="0"/>
              <a:t>Fig 2.</a:t>
            </a:r>
            <a:endParaRPr lang="en-US" sz="1400" dirty="0"/>
          </a:p>
        </p:txBody>
      </p:sp>
      <p:sp>
        <p:nvSpPr>
          <p:cNvPr id="9" name="TextBox 8"/>
          <p:cNvSpPr txBox="1"/>
          <p:nvPr/>
        </p:nvSpPr>
        <p:spPr>
          <a:xfrm>
            <a:off x="2092886" y="4039110"/>
            <a:ext cx="859623" cy="307777"/>
          </a:xfrm>
          <a:prstGeom prst="rect">
            <a:avLst/>
          </a:prstGeom>
          <a:noFill/>
        </p:spPr>
        <p:txBody>
          <a:bodyPr wrap="square" rtlCol="0">
            <a:spAutoFit/>
          </a:bodyPr>
          <a:lstStyle/>
          <a:p>
            <a:r>
              <a:rPr lang="en-US" sz="1400" dirty="0" smtClean="0"/>
              <a:t>Fig 1.</a:t>
            </a:r>
            <a:endParaRPr lang="en-US" sz="1400" dirty="0"/>
          </a:p>
        </p:txBody>
      </p:sp>
      <p:sp>
        <p:nvSpPr>
          <p:cNvPr id="12" name="Slide Number Placeholder 11"/>
          <p:cNvSpPr>
            <a:spLocks noGrp="1"/>
          </p:cNvSpPr>
          <p:nvPr>
            <p:ph type="sldNum" sz="quarter" idx="12"/>
          </p:nvPr>
        </p:nvSpPr>
        <p:spPr/>
        <p:txBody>
          <a:bodyPr/>
          <a:lstStyle/>
          <a:p>
            <a:fld id="{868A5ED3-F9A2-E74F-ACF4-AE717D92BAD0}" type="slidenum">
              <a:rPr lang="en-US" smtClean="0"/>
              <a:t>14</a:t>
            </a:fld>
            <a:endParaRPr lang="en-US"/>
          </a:p>
        </p:txBody>
      </p:sp>
    </p:spTree>
    <p:extLst>
      <p:ext uri="{BB962C8B-B14F-4D97-AF65-F5344CB8AC3E}">
        <p14:creationId xmlns:p14="http://schemas.microsoft.com/office/powerpoint/2010/main" val="11868522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564" y="974581"/>
            <a:ext cx="6885208" cy="416279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766218" y="5459035"/>
            <a:ext cx="8852705"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Next, we will define an HTTP Connection Resource that will be used by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to connect to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service.</a:t>
            </a:r>
          </a:p>
          <a:p>
            <a:pPr marL="342900" indent="-342900">
              <a:buAutoNum type="arabicParenR"/>
            </a:pPr>
            <a:r>
              <a:rPr lang="en-US" sz="1400" dirty="0" smtClean="0">
                <a:latin typeface="Century Gothic" charset="0"/>
                <a:ea typeface="Century Gothic" charset="0"/>
                <a:cs typeface="Century Gothic" charset="0"/>
              </a:rPr>
              <a:t>To do this, click on the magnifying glass (circled in green) in the properties panel.  This will launch a dialog box that will let us create a connection resource.</a:t>
            </a:r>
          </a:p>
        </p:txBody>
      </p:sp>
      <p:sp>
        <p:nvSpPr>
          <p:cNvPr id="5" name="Oval 4"/>
          <p:cNvSpPr/>
          <p:nvPr/>
        </p:nvSpPr>
        <p:spPr>
          <a:xfrm>
            <a:off x="7621930" y="3886200"/>
            <a:ext cx="536233" cy="206174"/>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Define an HTTP Connection Resource to be used by the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15</a:t>
            </a:fld>
            <a:endParaRPr lang="en-US"/>
          </a:p>
        </p:txBody>
      </p:sp>
    </p:spTree>
    <p:extLst>
      <p:ext uri="{BB962C8B-B14F-4D97-AF65-F5344CB8AC3E}">
        <p14:creationId xmlns:p14="http://schemas.microsoft.com/office/powerpoint/2010/main" val="15982574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509" y="1268960"/>
            <a:ext cx="4752103" cy="3597770"/>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2177" y="1353848"/>
            <a:ext cx="5232883" cy="3427993"/>
          </a:xfrm>
          <a:prstGeom prst="rect">
            <a:avLst/>
          </a:prstGeom>
          <a:effectLst>
            <a:outerShdw blurRad="63500" sx="102000" sy="102000" algn="ctr" rotWithShape="0">
              <a:prstClr val="black">
                <a:alpha val="40000"/>
              </a:prstClr>
            </a:outerShdw>
          </a:effectLst>
        </p:spPr>
      </p:pic>
      <p:sp>
        <p:nvSpPr>
          <p:cNvPr id="5" name="TextBox 4"/>
          <p:cNvSpPr txBox="1"/>
          <p:nvPr/>
        </p:nvSpPr>
        <p:spPr>
          <a:xfrm>
            <a:off x="764260" y="5488990"/>
            <a:ext cx="8852705"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Click the ”Create Shared Resource” button as in Fig 1.  This will bring up the dialog box in Fig 2.</a:t>
            </a:r>
          </a:p>
          <a:p>
            <a:pPr marL="342900" indent="-342900">
              <a:buAutoNum type="arabicParenR"/>
            </a:pPr>
            <a:r>
              <a:rPr lang="en-US" sz="1400" dirty="0" smtClean="0">
                <a:latin typeface="Century Gothic" charset="0"/>
                <a:ea typeface="Century Gothic" charset="0"/>
                <a:cs typeface="Century Gothic" charset="0"/>
              </a:rPr>
              <a:t>Enter the Resource Name </a:t>
            </a:r>
            <a:r>
              <a:rPr lang="en-US" sz="1400" dirty="0" err="1" smtClean="0">
                <a:latin typeface="Century Gothic" charset="0"/>
                <a:ea typeface="Century Gothic" charset="0"/>
                <a:cs typeface="Century Gothic" charset="0"/>
              </a:rPr>
              <a:t>WUndergroundHTTPClient</a:t>
            </a:r>
            <a:r>
              <a:rPr lang="en-US" sz="1400" dirty="0" smtClean="0">
                <a:latin typeface="Century Gothic" charset="0"/>
                <a:ea typeface="Century Gothic" charset="0"/>
                <a:cs typeface="Century Gothic" charset="0"/>
              </a:rPr>
              <a:t> and click Finish</a:t>
            </a:r>
          </a:p>
        </p:txBody>
      </p:sp>
      <p:sp>
        <p:nvSpPr>
          <p:cNvPr id="6" name="TextBox 5"/>
          <p:cNvSpPr txBox="1"/>
          <p:nvPr/>
        </p:nvSpPr>
        <p:spPr>
          <a:xfrm>
            <a:off x="2275119" y="224680"/>
            <a:ext cx="694481" cy="307777"/>
          </a:xfrm>
          <a:prstGeom prst="rect">
            <a:avLst/>
          </a:prstGeom>
          <a:noFill/>
        </p:spPr>
        <p:txBody>
          <a:bodyPr wrap="square" rtlCol="0">
            <a:spAutoFit/>
          </a:bodyPr>
          <a:lstStyle/>
          <a:p>
            <a:r>
              <a:rPr lang="en-US" sz="1400" dirty="0" smtClean="0"/>
              <a:t>Fig. 1:</a:t>
            </a:r>
            <a:endParaRPr lang="en-US" sz="1400" dirty="0"/>
          </a:p>
        </p:txBody>
      </p:sp>
      <p:sp>
        <p:nvSpPr>
          <p:cNvPr id="7" name="TextBox 6"/>
          <p:cNvSpPr txBox="1"/>
          <p:nvPr/>
        </p:nvSpPr>
        <p:spPr>
          <a:xfrm>
            <a:off x="7524138" y="224680"/>
            <a:ext cx="694481" cy="307777"/>
          </a:xfrm>
          <a:prstGeom prst="rect">
            <a:avLst/>
          </a:prstGeom>
          <a:noFill/>
        </p:spPr>
        <p:txBody>
          <a:bodyPr wrap="square" rtlCol="0">
            <a:spAutoFit/>
          </a:bodyPr>
          <a:lstStyle/>
          <a:p>
            <a:r>
              <a:rPr lang="en-US" sz="1400" dirty="0" smtClean="0"/>
              <a:t>Fig. 2:</a:t>
            </a:r>
            <a:endParaRPr lang="en-US" sz="1400" dirty="0"/>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Define an HTTP Connection Resource to be used by the </a:t>
            </a:r>
            <a:r>
              <a:rPr lang="en-US" sz="2400" b="1" kern="0" noProof="0" dirty="0" err="1" smtClean="0">
                <a:solidFill>
                  <a:prstClr val="white"/>
                </a:solidFill>
                <a:latin typeface="Century Gothic"/>
                <a:ea typeface="ＭＳ Ｐゴシック" charset="0"/>
                <a:cs typeface="Century Gothic"/>
              </a:rPr>
              <a:t>InvokeRESTAPI</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TextBox 8"/>
          <p:cNvSpPr txBox="1"/>
          <p:nvPr/>
        </p:nvSpPr>
        <p:spPr>
          <a:xfrm>
            <a:off x="2207088" y="4870082"/>
            <a:ext cx="859623" cy="307777"/>
          </a:xfrm>
          <a:prstGeom prst="rect">
            <a:avLst/>
          </a:prstGeom>
          <a:noFill/>
        </p:spPr>
        <p:txBody>
          <a:bodyPr wrap="square" rtlCol="0">
            <a:spAutoFit/>
          </a:bodyPr>
          <a:lstStyle/>
          <a:p>
            <a:r>
              <a:rPr lang="en-US" sz="1400" dirty="0" smtClean="0"/>
              <a:t>Fig 1.</a:t>
            </a:r>
            <a:endParaRPr lang="en-US" sz="1400" dirty="0"/>
          </a:p>
        </p:txBody>
      </p:sp>
      <p:sp>
        <p:nvSpPr>
          <p:cNvPr id="10" name="TextBox 9"/>
          <p:cNvSpPr txBox="1"/>
          <p:nvPr/>
        </p:nvSpPr>
        <p:spPr>
          <a:xfrm>
            <a:off x="7650724" y="4781841"/>
            <a:ext cx="859623" cy="307777"/>
          </a:xfrm>
          <a:prstGeom prst="rect">
            <a:avLst/>
          </a:prstGeom>
          <a:noFill/>
        </p:spPr>
        <p:txBody>
          <a:bodyPr wrap="square" rtlCol="0">
            <a:spAutoFit/>
          </a:bodyPr>
          <a:lstStyle/>
          <a:p>
            <a:r>
              <a:rPr lang="en-US" sz="1400" dirty="0" smtClean="0"/>
              <a:t>Fig. 2</a:t>
            </a:r>
            <a:endParaRPr lang="en-US" sz="1400" dirty="0"/>
          </a:p>
        </p:txBody>
      </p:sp>
      <p:sp>
        <p:nvSpPr>
          <p:cNvPr id="12" name="Slide Number Placeholder 11"/>
          <p:cNvSpPr>
            <a:spLocks noGrp="1"/>
          </p:cNvSpPr>
          <p:nvPr>
            <p:ph type="sldNum" sz="quarter" idx="12"/>
          </p:nvPr>
        </p:nvSpPr>
        <p:spPr/>
        <p:txBody>
          <a:bodyPr/>
          <a:lstStyle/>
          <a:p>
            <a:fld id="{868A5ED3-F9A2-E74F-ACF4-AE717D92BAD0}" type="slidenum">
              <a:rPr lang="en-US" smtClean="0"/>
              <a:t>16</a:t>
            </a:fld>
            <a:endParaRPr lang="en-US"/>
          </a:p>
        </p:txBody>
      </p:sp>
    </p:spTree>
    <p:extLst>
      <p:ext uri="{BB962C8B-B14F-4D97-AF65-F5344CB8AC3E}">
        <p14:creationId xmlns:p14="http://schemas.microsoft.com/office/powerpoint/2010/main" val="11877743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3871" y="964529"/>
            <a:ext cx="6736833" cy="3809165"/>
          </a:xfrm>
          <a:prstGeom prst="rect">
            <a:avLst/>
          </a:prstGeom>
          <a:effectLst>
            <a:outerShdw blurRad="63500" sx="102000" sy="102000" algn="ctr" rotWithShape="0">
              <a:prstClr val="black">
                <a:alpha val="40000"/>
              </a:prstClr>
            </a:outerShdw>
          </a:effectLst>
        </p:spPr>
      </p:pic>
      <p:sp>
        <p:nvSpPr>
          <p:cNvPr id="4" name="TextBox 3"/>
          <p:cNvSpPr txBox="1"/>
          <p:nvPr/>
        </p:nvSpPr>
        <p:spPr>
          <a:xfrm>
            <a:off x="668228" y="5079717"/>
            <a:ext cx="8852705"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Set the Resource Path </a:t>
            </a:r>
            <a:r>
              <a:rPr lang="en-US" sz="1400" dirty="0">
                <a:latin typeface="Century Gothic" charset="0"/>
                <a:ea typeface="Century Gothic" charset="0"/>
                <a:cs typeface="Century Gothic" charset="0"/>
              </a:rPr>
              <a:t>property highlighted above to be “/</a:t>
            </a:r>
            <a:r>
              <a:rPr lang="en-US" sz="1400" dirty="0" err="1">
                <a:latin typeface="Century Gothic" charset="0"/>
                <a:ea typeface="Century Gothic" charset="0"/>
                <a:cs typeface="Century Gothic" charset="0"/>
              </a:rPr>
              <a:t>api</a:t>
            </a:r>
            <a:r>
              <a:rPr lang="en-US" sz="1400" dirty="0">
                <a:latin typeface="Century Gothic" charset="0"/>
                <a:ea typeface="Century Gothic" charset="0"/>
                <a:cs typeface="Century Gothic" charset="0"/>
              </a:rPr>
              <a:t>/ec19ed0ea3b86680/</a:t>
            </a:r>
            <a:r>
              <a:rPr lang="en-US" sz="1400" dirty="0" err="1">
                <a:latin typeface="Century Gothic" charset="0"/>
                <a:ea typeface="Century Gothic" charset="0"/>
                <a:cs typeface="Century Gothic" charset="0"/>
              </a:rPr>
              <a:t>geolookup</a:t>
            </a:r>
            <a:r>
              <a:rPr lang="en-US" sz="1400" dirty="0">
                <a:latin typeface="Century Gothic" charset="0"/>
                <a:ea typeface="Century Gothic" charset="0"/>
                <a:cs typeface="Century Gothic" charset="0"/>
              </a:rPr>
              <a:t>/conditions/q/{</a:t>
            </a:r>
            <a:r>
              <a:rPr lang="en-US" sz="1400" dirty="0" err="1">
                <a:latin typeface="Century Gothic" charset="0"/>
                <a:ea typeface="Century Gothic" charset="0"/>
                <a:cs typeface="Century Gothic" charset="0"/>
              </a:rPr>
              <a:t>zipCode</a:t>
            </a:r>
            <a:r>
              <a:rPr lang="en-US" sz="1400" dirty="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json</a:t>
            </a:r>
            <a:r>
              <a:rPr lang="en-US" sz="1400" dirty="0" smtClean="0">
                <a:latin typeface="Century Gothic" charset="0"/>
                <a:ea typeface="Century Gothic" charset="0"/>
                <a:cs typeface="Century Gothic" charset="0"/>
              </a:rPr>
              <a:t>”.   This is the URL suffix that is added to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server’s name to invoke the weather service</a:t>
            </a:r>
            <a:r>
              <a:rPr lang="en-US" sz="1400" dirty="0" smtClean="0">
                <a:latin typeface="Century Gothic" charset="0"/>
                <a:ea typeface="Century Gothic" charset="0"/>
                <a:cs typeface="Century Gothic" charset="0"/>
              </a:rPr>
              <a:t>. This resource path is also in a file named </a:t>
            </a:r>
            <a:r>
              <a:rPr lang="en-US" sz="1400" dirty="0" err="1" smtClean="0">
                <a:latin typeface="Century Gothic" charset="0"/>
                <a:ea typeface="Century Gothic" charset="0"/>
                <a:cs typeface="Century Gothic" charset="0"/>
              </a:rPr>
              <a:t>ResourcePath.txt</a:t>
            </a:r>
            <a:r>
              <a:rPr lang="en-US" sz="1400" dirty="0" smtClean="0">
                <a:latin typeface="Century Gothic" charset="0"/>
                <a:ea typeface="Century Gothic" charset="0"/>
                <a:cs typeface="Century Gothic" charset="0"/>
              </a:rPr>
              <a:t> in your BWCE Lab Folder.</a:t>
            </a:r>
            <a:endParaRPr lang="en-US" sz="1400" dirty="0" smtClean="0">
              <a:latin typeface="Century Gothic" charset="0"/>
              <a:ea typeface="Century Gothic" charset="0"/>
              <a:cs typeface="Century Gothic" charset="0"/>
            </a:endParaRPr>
          </a:p>
          <a:p>
            <a:pPr marL="342900" indent="-342900">
              <a:buAutoNum type="arabicParenR"/>
            </a:pPr>
            <a:r>
              <a:rPr lang="en-US" sz="1400" dirty="0" smtClean="0">
                <a:latin typeface="Century Gothic" charset="0"/>
                <a:ea typeface="Century Gothic" charset="0"/>
                <a:cs typeface="Century Gothic" charset="0"/>
              </a:rPr>
              <a:t>Next, click on the Edit Default Resource button (circled in green above).   This will open a Project Tab in the Canvas Panel to let us fill in the </a:t>
            </a:r>
            <a:r>
              <a:rPr lang="en-US" sz="1400" dirty="0" err="1" smtClean="0">
                <a:latin typeface="Century Gothic" charset="0"/>
                <a:ea typeface="Century Gothic" charset="0"/>
                <a:cs typeface="Century Gothic" charset="0"/>
              </a:rPr>
              <a:t>WUnderground</a:t>
            </a:r>
            <a:r>
              <a:rPr lang="en-US" sz="1400" dirty="0" smtClean="0">
                <a:latin typeface="Century Gothic" charset="0"/>
                <a:ea typeface="Century Gothic" charset="0"/>
                <a:cs typeface="Century Gothic" charset="0"/>
              </a:rPr>
              <a:t> Server and Port information.</a:t>
            </a:r>
          </a:p>
          <a:p>
            <a:pPr marL="342900" indent="-342900">
              <a:buAutoNum type="arabicParenR"/>
            </a:pPr>
            <a:endParaRPr lang="en-US" sz="1400" dirty="0" smtClean="0">
              <a:latin typeface="Century Gothic" charset="0"/>
              <a:ea typeface="Century Gothic" charset="0"/>
              <a:cs typeface="Century Gothic" charset="0"/>
            </a:endParaRPr>
          </a:p>
        </p:txBody>
      </p:sp>
      <p:sp>
        <p:nvSpPr>
          <p:cNvPr id="7" name="Oval 6"/>
          <p:cNvSpPr/>
          <p:nvPr/>
        </p:nvSpPr>
        <p:spPr>
          <a:xfrm flipV="1">
            <a:off x="7086600" y="3614738"/>
            <a:ext cx="200025" cy="185738"/>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092886" y="4039110"/>
            <a:ext cx="859623" cy="307777"/>
          </a:xfrm>
          <a:prstGeom prst="rect">
            <a:avLst/>
          </a:prstGeom>
          <a:noFill/>
        </p:spPr>
        <p:txBody>
          <a:bodyPr wrap="square" rtlCol="0">
            <a:spAutoFit/>
          </a:bodyPr>
          <a:lstStyle/>
          <a:p>
            <a:r>
              <a:rPr lang="en-US" sz="1400" dirty="0" smtClean="0"/>
              <a:t>Fig 1.</a:t>
            </a:r>
            <a:endParaRPr lang="en-US" sz="1400" dirty="0"/>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Set HTTP Connection Endpoint Parameters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17</a:t>
            </a:fld>
            <a:endParaRPr lang="en-US"/>
          </a:p>
        </p:txBody>
      </p:sp>
    </p:spTree>
    <p:extLst>
      <p:ext uri="{BB962C8B-B14F-4D97-AF65-F5344CB8AC3E}">
        <p14:creationId xmlns:p14="http://schemas.microsoft.com/office/powerpoint/2010/main" val="20636066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801" y="1098112"/>
            <a:ext cx="7547261" cy="3402343"/>
          </a:xfrm>
          <a:prstGeom prst="rect">
            <a:avLst/>
          </a:prstGeom>
        </p:spPr>
      </p:pic>
      <p:sp>
        <p:nvSpPr>
          <p:cNvPr id="5" name="TextBox 4"/>
          <p:cNvSpPr txBox="1"/>
          <p:nvPr/>
        </p:nvSpPr>
        <p:spPr>
          <a:xfrm>
            <a:off x="568039" y="4952395"/>
            <a:ext cx="8852705"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Notice that you are now in a new tab called </a:t>
            </a:r>
            <a:r>
              <a:rPr lang="en-US" sz="1400" dirty="0" err="1" smtClean="0">
                <a:latin typeface="Century Gothic" charset="0"/>
                <a:ea typeface="Century Gothic" charset="0"/>
                <a:cs typeface="Century Gothic" charset="0"/>
              </a:rPr>
              <a:t>WundergroundhttpClient.httpClientResource</a:t>
            </a:r>
            <a:r>
              <a:rPr lang="en-US" sz="1400" dirty="0" smtClean="0">
                <a:latin typeface="Century Gothic" charset="0"/>
                <a:ea typeface="Century Gothic" charset="0"/>
                <a:cs typeface="Century Gothic" charset="0"/>
              </a:rPr>
              <a:t> as circled in green above.</a:t>
            </a:r>
            <a:endParaRPr lang="en-US" sz="1400" dirty="0">
              <a:latin typeface="Century Gothic" charset="0"/>
              <a:ea typeface="Century Gothic" charset="0"/>
              <a:cs typeface="Century Gothic" charset="0"/>
            </a:endParaRPr>
          </a:p>
          <a:p>
            <a:pPr marL="342900" indent="-342900">
              <a:buFontTx/>
              <a:buAutoNum type="arabicParenR"/>
            </a:pPr>
            <a:r>
              <a:rPr lang="en-US" sz="1400" dirty="0" smtClean="0">
                <a:latin typeface="Century Gothic" charset="0"/>
                <a:ea typeface="Century Gothic" charset="0"/>
                <a:cs typeface="Century Gothic" charset="0"/>
              </a:rPr>
              <a:t>Select </a:t>
            </a:r>
            <a:r>
              <a:rPr lang="en-US" sz="1400" dirty="0">
                <a:latin typeface="Century Gothic" charset="0"/>
                <a:ea typeface="Century Gothic" charset="0"/>
                <a:cs typeface="Century Gothic" charset="0"/>
              </a:rPr>
              <a:t>the drop-down list for Implementation Library and set it to HTTP and REST as shown above.</a:t>
            </a:r>
          </a:p>
          <a:p>
            <a:pPr marL="342900" indent="-342900">
              <a:buAutoNum type="arabicParenR"/>
            </a:pPr>
            <a:r>
              <a:rPr lang="en-US" sz="1400" dirty="0" smtClean="0">
                <a:latin typeface="Century Gothic" charset="0"/>
                <a:ea typeface="Century Gothic" charset="0"/>
                <a:cs typeface="Century Gothic" charset="0"/>
              </a:rPr>
              <a:t>Set the Default Port to 80 as shown above.  Might already be defaulted to 80. This is fine.</a:t>
            </a:r>
          </a:p>
          <a:p>
            <a:pPr marL="342900" indent="-342900">
              <a:buAutoNum type="arabicParenR"/>
            </a:pPr>
            <a:r>
              <a:rPr lang="en-US" sz="1400" dirty="0" smtClean="0">
                <a:latin typeface="Century Gothic" charset="0"/>
                <a:ea typeface="Century Gothic" charset="0"/>
                <a:cs typeface="Century Gothic" charset="0"/>
              </a:rPr>
              <a:t>Set the Default Host to ”</a:t>
            </a:r>
            <a:r>
              <a:rPr lang="en-US" sz="1400" dirty="0" err="1" smtClean="0">
                <a:latin typeface="Century Gothic" charset="0"/>
                <a:ea typeface="Century Gothic" charset="0"/>
                <a:cs typeface="Century Gothic" charset="0"/>
              </a:rPr>
              <a:t>api.wunderground.com</a:t>
            </a:r>
            <a:r>
              <a:rPr lang="en-US" sz="1400" dirty="0" smtClean="0">
                <a:latin typeface="Century Gothic" charset="0"/>
                <a:ea typeface="Century Gothic" charset="0"/>
                <a:cs typeface="Century Gothic" charset="0"/>
              </a:rPr>
              <a:t>”</a:t>
            </a:r>
          </a:p>
          <a:p>
            <a:pPr marL="342900" indent="-342900">
              <a:buAutoNum type="arabicParenR"/>
            </a:pPr>
            <a:r>
              <a:rPr lang="en-US" sz="1400" dirty="0" smtClean="0">
                <a:latin typeface="Century Gothic" charset="0"/>
                <a:ea typeface="Century Gothic" charset="0"/>
                <a:cs typeface="Century Gothic" charset="0"/>
              </a:rPr>
              <a:t>File-&gt;Save All, then close the current tab and select the </a:t>
            </a:r>
            <a:r>
              <a:rPr lang="en-US" sz="1400" dirty="0" err="1" smtClean="0">
                <a:latin typeface="Century Gothic" charset="0"/>
                <a:ea typeface="Century Gothic" charset="0"/>
                <a:cs typeface="Century Gothic" charset="0"/>
              </a:rPr>
              <a:t>Process.bwp</a:t>
            </a:r>
            <a:r>
              <a:rPr lang="en-US" sz="1400" dirty="0" smtClean="0">
                <a:latin typeface="Century Gothic" charset="0"/>
                <a:ea typeface="Century Gothic" charset="0"/>
                <a:cs typeface="Century Gothic" charset="0"/>
              </a:rPr>
              <a:t> tab.</a:t>
            </a:r>
          </a:p>
          <a:p>
            <a:pPr marL="342900" indent="-342900">
              <a:buAutoNum type="arabicParenR"/>
            </a:pPr>
            <a:endParaRPr lang="en-US" sz="1400" dirty="0" smtClean="0">
              <a:latin typeface="Century Gothic" charset="0"/>
              <a:ea typeface="Century Gothic" charset="0"/>
              <a:cs typeface="Century Gothic" charset="0"/>
            </a:endParaRPr>
          </a:p>
        </p:txBody>
      </p:sp>
      <p:sp>
        <p:nvSpPr>
          <p:cNvPr id="6" name="Oval 5"/>
          <p:cNvSpPr/>
          <p:nvPr/>
        </p:nvSpPr>
        <p:spPr>
          <a:xfrm>
            <a:off x="3929063" y="1257301"/>
            <a:ext cx="1843087" cy="37690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Set HTTP Connection Endpoint Parameters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18</a:t>
            </a:fld>
            <a:endParaRPr lang="en-US"/>
          </a:p>
        </p:txBody>
      </p:sp>
    </p:spTree>
    <p:extLst>
      <p:ext uri="{BB962C8B-B14F-4D97-AF65-F5344CB8AC3E}">
        <p14:creationId xmlns:p14="http://schemas.microsoft.com/office/powerpoint/2010/main" val="13497745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999" y="856027"/>
            <a:ext cx="7015163" cy="4585883"/>
          </a:xfrm>
          <a:prstGeom prst="rect">
            <a:avLst/>
          </a:prstGeom>
          <a:effectLst>
            <a:outerShdw blurRad="63500" sx="102000" sy="102000" algn="ctr" rotWithShape="0">
              <a:prstClr val="black">
                <a:alpha val="40000"/>
              </a:prstClr>
            </a:outerShdw>
          </a:effectLst>
        </p:spPr>
      </p:pic>
      <p:sp>
        <p:nvSpPr>
          <p:cNvPr id="3" name="TextBox 2"/>
          <p:cNvSpPr txBox="1"/>
          <p:nvPr/>
        </p:nvSpPr>
        <p:spPr>
          <a:xfrm>
            <a:off x="694644" y="5651238"/>
            <a:ext cx="858736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Click on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in the canvas to select it.  Then click on the “Input” Tab in the Properties Editor.  See green circles above.</a:t>
            </a:r>
          </a:p>
          <a:p>
            <a:pPr marL="342900" indent="-342900">
              <a:buFontTx/>
              <a:buAutoNum type="arabicParenR"/>
            </a:pPr>
            <a:r>
              <a:rPr lang="en-US" sz="1400" dirty="0" smtClean="0">
                <a:latin typeface="Century Gothic" charset="0"/>
                <a:ea typeface="Century Gothic" charset="0"/>
                <a:cs typeface="Century Gothic" charset="0"/>
              </a:rPr>
              <a:t>Map </a:t>
            </a:r>
            <a:r>
              <a:rPr lang="en-US" sz="1400" dirty="0" err="1" smtClean="0">
                <a:latin typeface="Century Gothic" charset="0"/>
                <a:ea typeface="Century Gothic" charset="0"/>
                <a:cs typeface="Century Gothic" charset="0"/>
              </a:rPr>
              <a:t>PostalCode</a:t>
            </a:r>
            <a:r>
              <a:rPr lang="en-US" sz="1400" dirty="0" smtClean="0">
                <a:latin typeface="Century Gothic" charset="0"/>
                <a:ea typeface="Century Gothic" charset="0"/>
                <a:cs typeface="Century Gothic" charset="0"/>
              </a:rPr>
              <a:t> to </a:t>
            </a:r>
            <a:r>
              <a:rPr lang="en-US" sz="1400" dirty="0" err="1" smtClean="0">
                <a:latin typeface="Century Gothic" charset="0"/>
                <a:ea typeface="Century Gothic" charset="0"/>
                <a:cs typeface="Century Gothic" charset="0"/>
              </a:rPr>
              <a:t>zipCode</a:t>
            </a:r>
            <a:r>
              <a:rPr lang="en-US" sz="1400" dirty="0" smtClean="0">
                <a:latin typeface="Century Gothic" charset="0"/>
                <a:ea typeface="Century Gothic" charset="0"/>
                <a:cs typeface="Century Gothic" charset="0"/>
              </a:rPr>
              <a:t> as shown in the mapper diagram above.</a:t>
            </a:r>
          </a:p>
          <a:p>
            <a:pPr marL="342900" indent="-342900">
              <a:buFontTx/>
              <a:buAutoNum type="arabicParenR"/>
            </a:pPr>
            <a:endParaRPr lang="en-US" sz="1400" dirty="0" smtClean="0">
              <a:latin typeface="Century Gothic" charset="0"/>
              <a:ea typeface="Century Gothic" charset="0"/>
              <a:cs typeface="Century Gothic" charset="0"/>
            </a:endParaRPr>
          </a:p>
        </p:txBody>
      </p:sp>
      <p:sp>
        <p:nvSpPr>
          <p:cNvPr id="5" name="Oval 4"/>
          <p:cNvSpPr/>
          <p:nvPr/>
        </p:nvSpPr>
        <p:spPr>
          <a:xfrm>
            <a:off x="3599907" y="1673808"/>
            <a:ext cx="763929" cy="43983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720648" y="4302707"/>
            <a:ext cx="706056" cy="21991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a:t>
            </a:r>
            <a:r>
              <a:rPr lang="en-US" sz="2400" b="1" kern="0" noProof="0" dirty="0" err="1" smtClean="0">
                <a:solidFill>
                  <a:prstClr val="white"/>
                </a:solidFill>
                <a:latin typeface="Century Gothic"/>
                <a:ea typeface="ＭＳ Ｐゴシック" charset="0"/>
                <a:cs typeface="Century Gothic"/>
              </a:rPr>
              <a:t>zipCode</a:t>
            </a:r>
            <a:r>
              <a:rPr lang="en-US" sz="2400" b="1" kern="0" noProof="0" dirty="0" smtClean="0">
                <a:solidFill>
                  <a:prstClr val="white"/>
                </a:solidFill>
                <a:latin typeface="Century Gothic"/>
                <a:ea typeface="ＭＳ Ｐゴシック" charset="0"/>
                <a:cs typeface="Century Gothic"/>
              </a:rPr>
              <a:t> Input Parameter for </a:t>
            </a:r>
            <a:r>
              <a:rPr lang="en-US" sz="2400" b="1" kern="0" noProof="0" dirty="0" err="1" smtClean="0">
                <a:solidFill>
                  <a:prstClr val="white"/>
                </a:solidFill>
                <a:latin typeface="Century Gothic"/>
                <a:ea typeface="ＭＳ Ｐゴシック" charset="0"/>
                <a:cs typeface="Century Gothic"/>
              </a:rPr>
              <a:t>InvokeREST</a:t>
            </a:r>
            <a:r>
              <a:rPr lang="en-US" sz="2400" b="1" kern="0" dirty="0" smtClean="0">
                <a:solidFill>
                  <a:prstClr val="white"/>
                </a:solidFill>
                <a:latin typeface="Century Gothic"/>
                <a:ea typeface="ＭＳ Ｐゴシック" charset="0"/>
                <a:cs typeface="Century Gothic"/>
              </a:rPr>
              <a:t>API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19</a:t>
            </a:fld>
            <a:endParaRPr lang="en-US"/>
          </a:p>
        </p:txBody>
      </p:sp>
    </p:spTree>
    <p:extLst>
      <p:ext uri="{BB962C8B-B14F-4D97-AF65-F5344CB8AC3E}">
        <p14:creationId xmlns:p14="http://schemas.microsoft.com/office/powerpoint/2010/main" val="6402841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557" y="1170538"/>
            <a:ext cx="5696588" cy="320433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1232264" y="4789851"/>
            <a:ext cx="8727076" cy="30777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Launch Business Studio for BWCE and select /home/</a:t>
            </a:r>
            <a:r>
              <a:rPr lang="en-US" sz="1400" dirty="0" err="1" smtClean="0">
                <a:latin typeface="Century Gothic" charset="0"/>
                <a:ea typeface="Century Gothic" charset="0"/>
                <a:cs typeface="Century Gothic" charset="0"/>
              </a:rPr>
              <a:t>tibco</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bwce</a:t>
            </a:r>
            <a:r>
              <a:rPr lang="en-US" sz="1400" dirty="0" smtClean="0">
                <a:latin typeface="Century Gothic" charset="0"/>
                <a:ea typeface="Century Gothic" charset="0"/>
                <a:cs typeface="Century Gothic" charset="0"/>
              </a:rPr>
              <a:t> as your project workspace.</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smtClean="0">
                <a:ln>
                  <a:noFill/>
                </a:ln>
                <a:solidFill>
                  <a:prstClr val="white"/>
                </a:solidFill>
                <a:effectLst/>
                <a:uLnTx/>
                <a:uFillTx/>
                <a:latin typeface="Century Gothic"/>
                <a:ea typeface="ＭＳ Ｐゴシック" charset="0"/>
                <a:cs typeface="Century Gothic"/>
              </a:rPr>
              <a:t>Launching</a:t>
            </a:r>
            <a:r>
              <a:rPr kumimoji="0" lang="en-US" sz="2400" b="1" i="0" u="none" strike="noStrike" kern="0" cap="none" spc="0" normalizeH="0" noProof="0" dirty="0" smtClean="0">
                <a:ln>
                  <a:noFill/>
                </a:ln>
                <a:solidFill>
                  <a:prstClr val="white"/>
                </a:solidFill>
                <a:effectLst/>
                <a:uLnTx/>
                <a:uFillTx/>
                <a:latin typeface="Century Gothic"/>
                <a:ea typeface="ＭＳ Ｐゴシック" charset="0"/>
                <a:cs typeface="Century Gothic"/>
              </a:rPr>
              <a:t> </a:t>
            </a:r>
            <a:r>
              <a:rPr kumimoji="0" lang="en-US" sz="2400" b="1" i="0" u="none" strike="noStrike" kern="0" cap="none" spc="0" normalizeH="0" noProof="0" dirty="0" err="1" smtClean="0">
                <a:ln>
                  <a:noFill/>
                </a:ln>
                <a:solidFill>
                  <a:prstClr val="white"/>
                </a:solidFill>
                <a:effectLst/>
                <a:uLnTx/>
                <a:uFillTx/>
                <a:latin typeface="Century Gothic"/>
                <a:ea typeface="ＭＳ Ｐゴシック" charset="0"/>
                <a:cs typeface="Century Gothic"/>
              </a:rPr>
              <a:t>BusinessStudio</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2</a:t>
            </a:fld>
            <a:endParaRPr lang="en-US"/>
          </a:p>
        </p:txBody>
      </p:sp>
    </p:spTree>
    <p:extLst>
      <p:ext uri="{BB962C8B-B14F-4D97-AF65-F5344CB8AC3E}">
        <p14:creationId xmlns:p14="http://schemas.microsoft.com/office/powerpoint/2010/main" val="10501785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870" y="988598"/>
            <a:ext cx="7446580" cy="4079966"/>
          </a:xfrm>
          <a:prstGeom prst="rect">
            <a:avLst/>
          </a:prstGeom>
          <a:effectLst>
            <a:outerShdw blurRad="63500" sx="102000" sy="102000" algn="ctr" rotWithShape="0">
              <a:prstClr val="black">
                <a:alpha val="40000"/>
              </a:prstClr>
            </a:outerShdw>
          </a:effectLst>
        </p:spPr>
      </p:pic>
      <p:sp>
        <p:nvSpPr>
          <p:cNvPr id="7" name="TextBox 6"/>
          <p:cNvSpPr txBox="1"/>
          <p:nvPr/>
        </p:nvSpPr>
        <p:spPr>
          <a:xfrm>
            <a:off x="122106" y="5307647"/>
            <a:ext cx="11376287"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Select the REST and JSON Palette (highlighted in blue) and then drag-and-drop a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 from the Palette to the Canvas (circled in green). </a:t>
            </a:r>
          </a:p>
          <a:p>
            <a:pPr marL="342900" indent="-342900">
              <a:buFontTx/>
              <a:buAutoNum type="arabicParenR"/>
            </a:pPr>
            <a:r>
              <a:rPr lang="en-US" sz="1400" dirty="0" smtClean="0">
                <a:latin typeface="Century Gothic" charset="0"/>
                <a:ea typeface="Century Gothic" charset="0"/>
                <a:cs typeface="Century Gothic" charset="0"/>
              </a:rPr>
              <a:t>Add a transition from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to the new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Select the Output Editor Tab (circled in green) and click the “Select Output Editor Element” button (circled in green).  This will open a dialog box called “Select Schema Element Declaration” on the following slide.</a:t>
            </a:r>
          </a:p>
        </p:txBody>
      </p:sp>
      <p:sp>
        <p:nvSpPr>
          <p:cNvPr id="13" name="Oval 12"/>
          <p:cNvSpPr/>
          <p:nvPr/>
        </p:nvSpPr>
        <p:spPr>
          <a:xfrm>
            <a:off x="1544002" y="4235401"/>
            <a:ext cx="601980" cy="4166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Add/Configure a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5" name="Slide Number Placeholder 4"/>
          <p:cNvSpPr>
            <a:spLocks noGrp="1"/>
          </p:cNvSpPr>
          <p:nvPr>
            <p:ph type="sldNum" sz="quarter" idx="12"/>
          </p:nvPr>
        </p:nvSpPr>
        <p:spPr/>
        <p:txBody>
          <a:bodyPr/>
          <a:lstStyle/>
          <a:p>
            <a:fld id="{868A5ED3-F9A2-E74F-ACF4-AE717D92BAD0}" type="slidenum">
              <a:rPr lang="en-US" smtClean="0"/>
              <a:t>20</a:t>
            </a:fld>
            <a:endParaRPr lang="en-US"/>
          </a:p>
        </p:txBody>
      </p:sp>
      <p:pic>
        <p:nvPicPr>
          <p:cNvPr id="12" name="Picture 11"/>
          <p:cNvPicPr>
            <a:picLocks noChangeAspect="1"/>
          </p:cNvPicPr>
          <p:nvPr/>
        </p:nvPicPr>
        <p:blipFill>
          <a:blip r:embed="rId4"/>
          <a:stretch>
            <a:fillRect/>
          </a:stretch>
        </p:blipFill>
        <p:spPr>
          <a:xfrm>
            <a:off x="6900863" y="1263513"/>
            <a:ext cx="1271587" cy="2645547"/>
          </a:xfrm>
          <a:prstGeom prst="rect">
            <a:avLst/>
          </a:prstGeom>
        </p:spPr>
      </p:pic>
      <p:sp>
        <p:nvSpPr>
          <p:cNvPr id="10" name="Oval 9"/>
          <p:cNvSpPr/>
          <p:nvPr/>
        </p:nvSpPr>
        <p:spPr>
          <a:xfrm>
            <a:off x="4100513" y="1700213"/>
            <a:ext cx="611537" cy="49971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73766" y="3454668"/>
            <a:ext cx="525780" cy="498768"/>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Elbow Connector 2"/>
          <p:cNvCxnSpPr/>
          <p:nvPr/>
        </p:nvCxnSpPr>
        <p:spPr>
          <a:xfrm rot="10800000">
            <a:off x="4449160" y="2199933"/>
            <a:ext cx="2857500" cy="1411605"/>
          </a:xfrm>
          <a:prstGeom prst="bentConnector3">
            <a:avLst>
              <a:gd name="adj1" fmla="val 100000"/>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733060" y="4072202"/>
            <a:ext cx="601980" cy="4166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044219" y="4469291"/>
            <a:ext cx="4309581" cy="246221"/>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Output </a:t>
            </a:r>
            <a:r>
              <a:rPr lang="en-US" sz="1000" b="1" smtClean="0">
                <a:solidFill>
                  <a:srgbClr val="00B050"/>
                </a:solidFill>
                <a:latin typeface="Century Gothic" charset="0"/>
                <a:ea typeface="Century Gothic" charset="0"/>
                <a:cs typeface="Century Gothic" charset="0"/>
              </a:rPr>
              <a:t>Editor Element</a:t>
            </a:r>
            <a:endParaRPr lang="en-US" sz="1000" b="1" dirty="0">
              <a:solidFill>
                <a:srgbClr val="00B050"/>
              </a:solidFill>
              <a:latin typeface="Century Gothic" charset="0"/>
              <a:ea typeface="Century Gothic" charset="0"/>
              <a:cs typeface="Century Gothic" charset="0"/>
            </a:endParaRPr>
          </a:p>
        </p:txBody>
      </p:sp>
    </p:spTree>
    <p:extLst>
      <p:ext uri="{BB962C8B-B14F-4D97-AF65-F5344CB8AC3E}">
        <p14:creationId xmlns:p14="http://schemas.microsoft.com/office/powerpoint/2010/main" val="2145488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945" y="1028467"/>
            <a:ext cx="6236447" cy="4089730"/>
          </a:xfrm>
          <a:prstGeom prst="rect">
            <a:avLst/>
          </a:prstGeom>
          <a:effectLst>
            <a:outerShdw blurRad="63500" sx="102000" sy="102000" algn="ctr" rotWithShape="0">
              <a:prstClr val="black">
                <a:alpha val="40000"/>
              </a:prstClr>
            </a:outerShdw>
          </a:effectLst>
        </p:spPr>
      </p:pic>
      <p:sp>
        <p:nvSpPr>
          <p:cNvPr id="3" name="TextBox 2"/>
          <p:cNvSpPr txBox="1"/>
          <p:nvPr/>
        </p:nvSpPr>
        <p:spPr>
          <a:xfrm>
            <a:off x="556634" y="5499964"/>
            <a:ext cx="8858830"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Navigate in the ”Select Schema Element Declaration” dialog box to the </a:t>
            </a:r>
            <a:r>
              <a:rPr lang="en-US" sz="1400" dirty="0" err="1" smtClean="0">
                <a:latin typeface="Century Gothic" charset="0"/>
                <a:ea typeface="Century Gothic" charset="0"/>
                <a:cs typeface="Century Gothic" charset="0"/>
              </a:rPr>
              <a:t>WUConditionsElement</a:t>
            </a:r>
            <a:r>
              <a:rPr lang="en-US" sz="1400" dirty="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and select it. This will define the root element of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Click on OK to finish the selection.</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Configure Output Schema for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7" name="Slide Number Placeholder 6"/>
          <p:cNvSpPr>
            <a:spLocks noGrp="1"/>
          </p:cNvSpPr>
          <p:nvPr>
            <p:ph type="sldNum" sz="quarter" idx="12"/>
          </p:nvPr>
        </p:nvSpPr>
        <p:spPr/>
        <p:txBody>
          <a:bodyPr/>
          <a:lstStyle/>
          <a:p>
            <a:fld id="{868A5ED3-F9A2-E74F-ACF4-AE717D92BAD0}" type="slidenum">
              <a:rPr lang="en-US" smtClean="0"/>
              <a:t>21</a:t>
            </a:fld>
            <a:endParaRPr lang="en-US"/>
          </a:p>
        </p:txBody>
      </p:sp>
    </p:spTree>
    <p:extLst>
      <p:ext uri="{BB962C8B-B14F-4D97-AF65-F5344CB8AC3E}">
        <p14:creationId xmlns:p14="http://schemas.microsoft.com/office/powerpoint/2010/main" val="5483199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638" y="751415"/>
            <a:ext cx="6746621" cy="4869824"/>
          </a:xfrm>
          <a:prstGeom prst="rect">
            <a:avLst/>
          </a:prstGeom>
          <a:effectLst>
            <a:outerShdw blurRad="63500" sx="102000" sy="102000" algn="ctr" rotWithShape="0">
              <a:prstClr val="black">
                <a:alpha val="40000"/>
              </a:prstClr>
            </a:outerShdw>
          </a:effectLst>
        </p:spPr>
      </p:pic>
      <p:sp>
        <p:nvSpPr>
          <p:cNvPr id="3" name="TextBox 2"/>
          <p:cNvSpPr txBox="1"/>
          <p:nvPr/>
        </p:nvSpPr>
        <p:spPr>
          <a:xfrm>
            <a:off x="390898" y="5851005"/>
            <a:ext cx="10587617"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Next we will map the output of the </a:t>
            </a:r>
            <a:r>
              <a:rPr lang="en-US" sz="1400" dirty="0" err="1" smtClean="0">
                <a:latin typeface="Century Gothic" charset="0"/>
                <a:ea typeface="Century Gothic" charset="0"/>
                <a:cs typeface="Century Gothic" charset="0"/>
              </a:rPr>
              <a:t>InvokeRESTAPI</a:t>
            </a:r>
            <a:r>
              <a:rPr lang="en-US" sz="1400" dirty="0" smtClean="0">
                <a:latin typeface="Century Gothic" charset="0"/>
                <a:ea typeface="Century Gothic" charset="0"/>
                <a:cs typeface="Century Gothic" charset="0"/>
              </a:rPr>
              <a:t> activity to the input of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To do this, first select the ”Input” tab in the properties panel. (small circle in green)</a:t>
            </a:r>
          </a:p>
          <a:p>
            <a:pPr marL="342900" indent="-342900">
              <a:buFontTx/>
              <a:buAutoNum type="arabicParenR"/>
            </a:pPr>
            <a:r>
              <a:rPr lang="en-US" sz="1400" dirty="0" smtClean="0">
                <a:latin typeface="Century Gothic" charset="0"/>
                <a:ea typeface="Century Gothic" charset="0"/>
                <a:cs typeface="Century Gothic" charset="0"/>
              </a:rPr>
              <a:t> Then, drag and drop the </a:t>
            </a:r>
            <a:r>
              <a:rPr lang="en-US" sz="1400" dirty="0" err="1" smtClean="0">
                <a:latin typeface="Century Gothic" charset="0"/>
                <a:ea typeface="Century Gothic" charset="0"/>
                <a:cs typeface="Century Gothic" charset="0"/>
              </a:rPr>
              <a:t>asciiContent</a:t>
            </a:r>
            <a:r>
              <a:rPr lang="en-US" sz="1400" dirty="0" smtClean="0">
                <a:latin typeface="Century Gothic" charset="0"/>
                <a:ea typeface="Century Gothic" charset="0"/>
                <a:cs typeface="Century Gothic" charset="0"/>
              </a:rPr>
              <a:t> node to the </a:t>
            </a:r>
            <a:r>
              <a:rPr lang="en-US" sz="1400" dirty="0" err="1" smtClean="0">
                <a:latin typeface="Century Gothic" charset="0"/>
                <a:ea typeface="Century Gothic" charset="0"/>
                <a:cs typeface="Century Gothic" charset="0"/>
              </a:rPr>
              <a:t>jsonString</a:t>
            </a:r>
            <a:r>
              <a:rPr lang="en-US" sz="1400" dirty="0" smtClean="0">
                <a:latin typeface="Century Gothic" charset="0"/>
                <a:ea typeface="Century Gothic" charset="0"/>
                <a:cs typeface="Century Gothic" charset="0"/>
              </a:rPr>
              <a:t> node as shown above (big circle in green)</a:t>
            </a:r>
          </a:p>
        </p:txBody>
      </p:sp>
      <p:sp>
        <p:nvSpPr>
          <p:cNvPr id="5" name="Oval 4"/>
          <p:cNvSpPr/>
          <p:nvPr/>
        </p:nvSpPr>
        <p:spPr>
          <a:xfrm flipV="1">
            <a:off x="1735404" y="4587826"/>
            <a:ext cx="425654" cy="169912"/>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161058" y="4573489"/>
            <a:ext cx="5097780" cy="104775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Map Input Parameters for Parse JSON Activity</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22</a:t>
            </a:fld>
            <a:endParaRPr lang="en-US"/>
          </a:p>
        </p:txBody>
      </p:sp>
    </p:spTree>
    <p:extLst>
      <p:ext uri="{BB962C8B-B14F-4D97-AF65-F5344CB8AC3E}">
        <p14:creationId xmlns:p14="http://schemas.microsoft.com/office/powerpoint/2010/main" val="7614737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93" y="940523"/>
            <a:ext cx="6495290" cy="2959879"/>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688" y="1373966"/>
            <a:ext cx="6443662" cy="4137458"/>
          </a:xfrm>
          <a:prstGeom prst="rect">
            <a:avLst/>
          </a:prstGeom>
          <a:effectLst>
            <a:outerShdw blurRad="63500" sx="102000" sy="102000" algn="ctr" rotWithShape="0">
              <a:prstClr val="black">
                <a:alpha val="40000"/>
              </a:prstClr>
            </a:outerShdw>
          </a:effectLst>
        </p:spPr>
      </p:pic>
      <p:sp>
        <p:nvSpPr>
          <p:cNvPr id="6" name="TextBox 5"/>
          <p:cNvSpPr txBox="1"/>
          <p:nvPr/>
        </p:nvSpPr>
        <p:spPr>
          <a:xfrm>
            <a:off x="350893" y="5668725"/>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Select the </a:t>
            </a:r>
            <a:r>
              <a:rPr lang="en-US" sz="1400" dirty="0" err="1" smtClean="0">
                <a:latin typeface="Century Gothic" charset="0"/>
                <a:ea typeface="Century Gothic" charset="0"/>
                <a:cs typeface="Century Gothic" charset="0"/>
              </a:rPr>
              <a:t>ParseJSON</a:t>
            </a:r>
            <a:r>
              <a:rPr lang="en-US" sz="1400" dirty="0" smtClean="0">
                <a:latin typeface="Century Gothic" charset="0"/>
                <a:ea typeface="Century Gothic" charset="0"/>
                <a:cs typeface="Century Gothic" charset="0"/>
              </a:rPr>
              <a:t> activity and drag a new transition to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a:t>
            </a:r>
          </a:p>
          <a:p>
            <a:pPr marL="342900" indent="-342900">
              <a:buFontTx/>
              <a:buAutoNum type="arabicParenR"/>
            </a:pPr>
            <a:r>
              <a:rPr lang="en-US" sz="1400" dirty="0" smtClean="0">
                <a:latin typeface="Century Gothic" charset="0"/>
                <a:ea typeface="Century Gothic" charset="0"/>
                <a:cs typeface="Century Gothic" charset="0"/>
              </a:rPr>
              <a:t>Click on the </a:t>
            </a:r>
            <a:r>
              <a:rPr lang="en-US" sz="1400" dirty="0" err="1" smtClean="0">
                <a:latin typeface="Century Gothic" charset="0"/>
                <a:ea typeface="Century Gothic" charset="0"/>
                <a:cs typeface="Century Gothic" charset="0"/>
              </a:rPr>
              <a:t>getOut</a:t>
            </a:r>
            <a:r>
              <a:rPr lang="en-US" sz="1400" dirty="0" smtClean="0">
                <a:latin typeface="Century Gothic" charset="0"/>
                <a:ea typeface="Century Gothic" charset="0"/>
                <a:cs typeface="Century Gothic" charset="0"/>
              </a:rPr>
              <a:t> activity and then click on the input tab (small green circle)</a:t>
            </a:r>
          </a:p>
          <a:p>
            <a:pPr marL="342900" indent="-342900">
              <a:buFontTx/>
              <a:buAutoNum type="arabicParenR"/>
            </a:pPr>
            <a:r>
              <a:rPr lang="en-US" sz="1400" dirty="0" smtClean="0">
                <a:latin typeface="Century Gothic" charset="0"/>
                <a:ea typeface="Century Gothic" charset="0"/>
                <a:cs typeface="Century Gothic" charset="0"/>
              </a:rPr>
              <a:t>On the ”Item” node type in  “</a:t>
            </a:r>
            <a:r>
              <a:rPr lang="en-US" sz="1400" dirty="0" err="1" smtClean="0">
                <a:latin typeface="Century Gothic" charset="0"/>
                <a:ea typeface="Century Gothic" charset="0"/>
                <a:cs typeface="Century Gothic" charset="0"/>
              </a:rPr>
              <a:t>concat</a:t>
            </a:r>
            <a:r>
              <a:rPr lang="en-US" sz="1400" dirty="0" smtClean="0">
                <a:latin typeface="Century Gothic" charset="0"/>
                <a:ea typeface="Century Gothic" charset="0"/>
                <a:cs typeface="Century Gothic" charset="0"/>
              </a:rPr>
              <a:t>(”The current temp is: “, x)</a:t>
            </a:r>
          </a:p>
          <a:p>
            <a:pPr marL="342900" indent="-342900">
              <a:buFontTx/>
              <a:buAutoNum type="arabicParenR"/>
            </a:pPr>
            <a:r>
              <a:rPr lang="en-US" sz="1400" dirty="0" smtClean="0">
                <a:latin typeface="Century Gothic" charset="0"/>
                <a:ea typeface="Century Gothic" charset="0"/>
                <a:cs typeface="Century Gothic" charset="0"/>
              </a:rPr>
              <a:t>Drag and drop from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 onto the ’x’ you just typed.  It will replace the ’x’ with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a:t>
            </a:r>
          </a:p>
        </p:txBody>
      </p:sp>
      <p:sp>
        <p:nvSpPr>
          <p:cNvPr id="7" name="Oval 6"/>
          <p:cNvSpPr/>
          <p:nvPr/>
        </p:nvSpPr>
        <p:spPr>
          <a:xfrm>
            <a:off x="4274004" y="4369521"/>
            <a:ext cx="666024" cy="192991"/>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812756" y="3900402"/>
            <a:ext cx="5782854" cy="1611022"/>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Create Transitions and Define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Expression for Output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Slide Number Placeholder 9"/>
          <p:cNvSpPr>
            <a:spLocks noGrp="1"/>
          </p:cNvSpPr>
          <p:nvPr>
            <p:ph type="sldNum" sz="quarter" idx="12"/>
          </p:nvPr>
        </p:nvSpPr>
        <p:spPr/>
        <p:txBody>
          <a:bodyPr/>
          <a:lstStyle/>
          <a:p>
            <a:fld id="{868A5ED3-F9A2-E74F-ACF4-AE717D92BAD0}" type="slidenum">
              <a:rPr lang="en-US" smtClean="0"/>
              <a:t>23</a:t>
            </a:fld>
            <a:endParaRPr lang="en-US"/>
          </a:p>
        </p:txBody>
      </p:sp>
    </p:spTree>
    <p:extLst>
      <p:ext uri="{BB962C8B-B14F-4D97-AF65-F5344CB8AC3E}">
        <p14:creationId xmlns:p14="http://schemas.microsoft.com/office/powerpoint/2010/main" val="12341125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185" y="1276798"/>
            <a:ext cx="7031183" cy="3011076"/>
          </a:xfrm>
          <a:prstGeom prst="rect">
            <a:avLst/>
          </a:prstGeom>
          <a:effectLst>
            <a:outerShdw blurRad="63500" sx="102000" sy="102000" algn="ctr" rotWithShape="0">
              <a:prstClr val="black">
                <a:alpha val="40000"/>
              </a:prstClr>
            </a:outerShdw>
          </a:effectLst>
        </p:spPr>
      </p:pic>
      <p:sp>
        <p:nvSpPr>
          <p:cNvPr id="3" name="TextBox 2"/>
          <p:cNvSpPr txBox="1"/>
          <p:nvPr/>
        </p:nvSpPr>
        <p:spPr>
          <a:xfrm>
            <a:off x="390898" y="4782726"/>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FontTx/>
              <a:buAutoNum type="arabicParenR"/>
            </a:pPr>
            <a:r>
              <a:rPr lang="en-US" sz="1400" dirty="0" smtClean="0">
                <a:latin typeface="Century Gothic" charset="0"/>
                <a:ea typeface="Century Gothic" charset="0"/>
                <a:cs typeface="Century Gothic" charset="0"/>
              </a:rPr>
              <a:t>Note that the mapping is done correctly however the expression will be highlighted in red.   This is because the </a:t>
            </a:r>
            <a:r>
              <a:rPr lang="en-US" sz="1400" dirty="0" err="1" smtClean="0">
                <a:latin typeface="Century Gothic" charset="0"/>
                <a:ea typeface="Century Gothic" charset="0"/>
                <a:cs typeface="Century Gothic" charset="0"/>
              </a:rPr>
              <a:t>concat</a:t>
            </a:r>
            <a:r>
              <a:rPr lang="en-US" sz="1400" dirty="0" smtClean="0">
                <a:latin typeface="Century Gothic" charset="0"/>
                <a:ea typeface="Century Gothic" charset="0"/>
                <a:cs typeface="Century Gothic" charset="0"/>
              </a:rPr>
              <a:t>() </a:t>
            </a:r>
            <a:r>
              <a:rPr lang="en-US" sz="1400" dirty="0" err="1" smtClean="0">
                <a:latin typeface="Century Gothic" charset="0"/>
                <a:ea typeface="Century Gothic" charset="0"/>
                <a:cs typeface="Century Gothic" charset="0"/>
              </a:rPr>
              <a:t>Xpath</a:t>
            </a:r>
            <a:r>
              <a:rPr lang="en-US" sz="1400" dirty="0" smtClean="0">
                <a:latin typeface="Century Gothic" charset="0"/>
                <a:ea typeface="Century Gothic" charset="0"/>
                <a:cs typeface="Century Gothic" charset="0"/>
              </a:rPr>
              <a:t> operator is expecting a string and you are passing the </a:t>
            </a:r>
            <a:r>
              <a:rPr lang="en-US" sz="1400" dirty="0" err="1" smtClean="0">
                <a:latin typeface="Century Gothic" charset="0"/>
                <a:ea typeface="Century Gothic" charset="0"/>
                <a:cs typeface="Century Gothic" charset="0"/>
              </a:rPr>
              <a:t>temp_f</a:t>
            </a:r>
            <a:r>
              <a:rPr lang="en-US" sz="1400" dirty="0" smtClean="0">
                <a:latin typeface="Century Gothic" charset="0"/>
                <a:ea typeface="Century Gothic" charset="0"/>
                <a:cs typeface="Century Gothic" charset="0"/>
              </a:rPr>
              <a:t> node which is a float.</a:t>
            </a:r>
          </a:p>
          <a:p>
            <a:pPr marL="342900" indent="-342900">
              <a:buFontTx/>
              <a:buAutoNum type="arabicParenR"/>
            </a:pPr>
            <a:r>
              <a:rPr lang="en-US" sz="1400" dirty="0" smtClean="0">
                <a:latin typeface="Century Gothic" charset="0"/>
                <a:ea typeface="Century Gothic" charset="0"/>
                <a:cs typeface="Century Gothic" charset="0"/>
              </a:rPr>
              <a:t>Click on the “Show Check and Repair” button to have the mapper cast the float value into a string</a:t>
            </a:r>
          </a:p>
          <a:p>
            <a:pPr marL="342900" indent="-342900">
              <a:buFontTx/>
              <a:buAutoNum type="arabicParenR"/>
            </a:pPr>
            <a:r>
              <a:rPr lang="en-US" sz="1400" dirty="0" smtClean="0">
                <a:latin typeface="Century Gothic" charset="0"/>
                <a:ea typeface="Century Gothic" charset="0"/>
                <a:cs typeface="Century Gothic" charset="0"/>
              </a:rPr>
              <a:t>Clicking on this button will launch the Mapper Check and Repair dialog on the next slide</a:t>
            </a:r>
          </a:p>
        </p:txBody>
      </p:sp>
      <p:sp>
        <p:nvSpPr>
          <p:cNvPr id="5" name="Oval 4"/>
          <p:cNvSpPr/>
          <p:nvPr/>
        </p:nvSpPr>
        <p:spPr>
          <a:xfrm>
            <a:off x="7563576" y="2314575"/>
            <a:ext cx="1042092" cy="35433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Use the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Check and Repair Tool</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24</a:t>
            </a:fld>
            <a:endParaRPr lang="en-US"/>
          </a:p>
        </p:txBody>
      </p:sp>
    </p:spTree>
    <p:extLst>
      <p:ext uri="{BB962C8B-B14F-4D97-AF65-F5344CB8AC3E}">
        <p14:creationId xmlns:p14="http://schemas.microsoft.com/office/powerpoint/2010/main" val="8833937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634" y="1410790"/>
            <a:ext cx="6630296" cy="2910861"/>
          </a:xfrm>
          <a:prstGeom prst="rect">
            <a:avLst/>
          </a:prstGeom>
          <a:effectLst>
            <a:outerShdw blurRad="63500" sx="102000" sy="102000" algn="ctr" rotWithShape="0">
              <a:prstClr val="black">
                <a:alpha val="40000"/>
              </a:prstClr>
            </a:outerShdw>
          </a:effectLst>
        </p:spPr>
      </p:pic>
      <p:sp>
        <p:nvSpPr>
          <p:cNvPr id="3" name="TextBox 2"/>
          <p:cNvSpPr txBox="1"/>
          <p:nvPr/>
        </p:nvSpPr>
        <p:spPr>
          <a:xfrm>
            <a:off x="516628" y="5085742"/>
            <a:ext cx="10587617"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When the “Mapper Check and Repair” dialog opens, put a check mark in the box next to the error.  (Circled in green)</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the “Ok” button and the mapper will apply the necessary </a:t>
            </a:r>
            <a:r>
              <a:rPr lang="en-US" sz="1400" dirty="0" err="1" smtClean="0">
                <a:latin typeface="Century Gothic" charset="0"/>
                <a:ea typeface="Century Gothic" charset="0"/>
                <a:cs typeface="Century Gothic" charset="0"/>
              </a:rPr>
              <a:t>XPath</a:t>
            </a:r>
            <a:r>
              <a:rPr lang="en-US" sz="1400" dirty="0" smtClean="0">
                <a:latin typeface="Century Gothic" charset="0"/>
                <a:ea typeface="Century Gothic" charset="0"/>
                <a:cs typeface="Century Gothic" charset="0"/>
              </a:rPr>
              <a:t> cast operation to resolve the error.</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on File-&gt;Save All to save your project</a:t>
            </a:r>
          </a:p>
        </p:txBody>
      </p:sp>
      <p:sp>
        <p:nvSpPr>
          <p:cNvPr id="5" name="Oval 4"/>
          <p:cNvSpPr/>
          <p:nvPr/>
        </p:nvSpPr>
        <p:spPr>
          <a:xfrm>
            <a:off x="2774633" y="2225993"/>
            <a:ext cx="480060" cy="35433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Automatically Correct the </a:t>
            </a:r>
            <a:r>
              <a:rPr lang="en-US" sz="2400" b="1" kern="0" noProof="0" dirty="0" err="1" smtClean="0">
                <a:solidFill>
                  <a:prstClr val="white"/>
                </a:solidFill>
                <a:latin typeface="Century Gothic"/>
                <a:ea typeface="ＭＳ Ｐゴシック" charset="0"/>
                <a:cs typeface="Century Gothic"/>
              </a:rPr>
              <a:t>XPath</a:t>
            </a:r>
            <a:r>
              <a:rPr lang="en-US" sz="2400" b="1" kern="0" noProof="0" dirty="0" smtClean="0">
                <a:solidFill>
                  <a:prstClr val="white"/>
                </a:solidFill>
                <a:latin typeface="Century Gothic"/>
                <a:ea typeface="ＭＳ Ｐゴシック" charset="0"/>
                <a:cs typeface="Century Gothic"/>
              </a:rPr>
              <a:t> Errors</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25</a:t>
            </a:fld>
            <a:endParaRPr lang="en-US"/>
          </a:p>
        </p:txBody>
      </p:sp>
    </p:spTree>
    <p:extLst>
      <p:ext uri="{BB962C8B-B14F-4D97-AF65-F5344CB8AC3E}">
        <p14:creationId xmlns:p14="http://schemas.microsoft.com/office/powerpoint/2010/main" val="1644741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292" y="990581"/>
            <a:ext cx="6969213" cy="4709459"/>
          </a:xfrm>
          <a:prstGeom prst="rect">
            <a:avLst/>
          </a:prstGeom>
          <a:effectLst>
            <a:outerShdw blurRad="63500" sx="102000" sy="102000" algn="ctr" rotWithShape="0">
              <a:prstClr val="black">
                <a:alpha val="40000"/>
              </a:prstClr>
            </a:outerShdw>
          </a:effectLst>
        </p:spPr>
      </p:pic>
      <p:sp>
        <p:nvSpPr>
          <p:cNvPr id="2" name="Rectangle 1"/>
          <p:cNvSpPr/>
          <p:nvPr/>
        </p:nvSpPr>
        <p:spPr>
          <a:xfrm>
            <a:off x="332055" y="6043921"/>
            <a:ext cx="9204960" cy="5232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Right Click in the canvas and select “Debug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Application”.   This will launch the process in debug mode.</a:t>
            </a:r>
            <a:endParaRPr lang="en-US" sz="1400" dirty="0">
              <a:latin typeface="Century Gothic" charset="0"/>
              <a:ea typeface="Century Gothic" charset="0"/>
              <a:cs typeface="Century Gothic" charset="0"/>
            </a:endParaRPr>
          </a:p>
        </p:txBody>
      </p:sp>
      <p:sp>
        <p:nvSpPr>
          <p:cNvPr id="5" name="Oval 4"/>
          <p:cNvSpPr/>
          <p:nvPr/>
        </p:nvSpPr>
        <p:spPr>
          <a:xfrm>
            <a:off x="2374215" y="2676655"/>
            <a:ext cx="2560320" cy="445770"/>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Launch the Debugger to Test the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26</a:t>
            </a:fld>
            <a:endParaRPr lang="en-US"/>
          </a:p>
        </p:txBody>
      </p:sp>
    </p:spTree>
    <p:extLst>
      <p:ext uri="{BB962C8B-B14F-4D97-AF65-F5344CB8AC3E}">
        <p14:creationId xmlns:p14="http://schemas.microsoft.com/office/powerpoint/2010/main" val="76123926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509" y="801005"/>
            <a:ext cx="7455755" cy="4214122"/>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227" y="1668780"/>
            <a:ext cx="6464327" cy="3657600"/>
          </a:xfrm>
          <a:prstGeom prst="rect">
            <a:avLst/>
          </a:prstGeom>
          <a:effectLst>
            <a:outerShdw blurRad="63500" sx="102000" sy="102000" algn="ctr" rotWithShape="0">
              <a:prstClr val="black">
                <a:alpha val="40000"/>
              </a:prstClr>
            </a:outerShdw>
          </a:effectLst>
        </p:spPr>
      </p:pic>
      <p:sp>
        <p:nvSpPr>
          <p:cNvPr id="6" name="Rectangle 5"/>
          <p:cNvSpPr/>
          <p:nvPr/>
        </p:nvSpPr>
        <p:spPr>
          <a:xfrm>
            <a:off x="435180" y="5480685"/>
            <a:ext cx="9204960" cy="116955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The “Launching </a:t>
            </a:r>
            <a:r>
              <a:rPr lang="en-US" sz="1400" dirty="0" err="1" smtClean="0">
                <a:latin typeface="Century Gothic" charset="0"/>
                <a:ea typeface="Century Gothic" charset="0"/>
                <a:cs typeface="Century Gothic" charset="0"/>
              </a:rPr>
              <a:t>BWThorRuntime</a:t>
            </a:r>
            <a:r>
              <a:rPr lang="en-US" sz="1400" dirty="0" smtClean="0">
                <a:latin typeface="Century Gothic" charset="0"/>
                <a:ea typeface="Century Gothic" charset="0"/>
                <a:cs typeface="Century Gothic" charset="0"/>
              </a:rPr>
              <a:t>” dialog box will be displayed.  Just let it run and watch the text messages in the lower Console pane. (Circled in green)</a:t>
            </a:r>
          </a:p>
          <a:p>
            <a:pPr marL="342900" lvl="0" indent="-342900">
              <a:buFontTx/>
              <a:buAutoNum type="arabicParenR"/>
              <a:defRPr/>
            </a:pPr>
            <a:r>
              <a:rPr lang="en-US" sz="1400" dirty="0" smtClean="0">
                <a:latin typeface="Century Gothic" charset="0"/>
                <a:ea typeface="Century Gothic" charset="0"/>
                <a:cs typeface="Century Gothic" charset="0"/>
              </a:rPr>
              <a:t>Once you see the Console message “Started BW Application”, type in the command ”</a:t>
            </a:r>
            <a:r>
              <a:rPr lang="en-US" sz="1400" dirty="0" err="1" smtClean="0">
                <a:latin typeface="Century Gothic" charset="0"/>
                <a:ea typeface="Century Gothic" charset="0"/>
                <a:cs typeface="Century Gothic" charset="0"/>
              </a:rPr>
              <a:t>lrestdoc</a:t>
            </a:r>
            <a:r>
              <a:rPr lang="en-US" sz="1400" dirty="0" smtClean="0">
                <a:latin typeface="Century Gothic" charset="0"/>
                <a:ea typeface="Century Gothic" charset="0"/>
                <a:cs typeface="Century Gothic" charset="0"/>
              </a:rPr>
              <a:t>” and hit enter.</a:t>
            </a:r>
          </a:p>
          <a:p>
            <a:pPr marL="342900" lvl="0" indent="-342900">
              <a:buFontTx/>
              <a:buAutoNum type="arabicParenR"/>
              <a:defRPr/>
            </a:pPr>
            <a:r>
              <a:rPr lang="en-US" sz="1400" dirty="0" smtClean="0">
                <a:latin typeface="Century Gothic" charset="0"/>
                <a:ea typeface="Century Gothic" charset="0"/>
                <a:cs typeface="Century Gothic" charset="0"/>
              </a:rPr>
              <a:t>Copy the URL with Ctrl-C</a:t>
            </a:r>
            <a:endParaRPr lang="en-US" sz="1400" dirty="0">
              <a:latin typeface="Century Gothic" charset="0"/>
              <a:ea typeface="Century Gothic" charset="0"/>
              <a:cs typeface="Century Gothic" charset="0"/>
            </a:endParaRPr>
          </a:p>
        </p:txBody>
      </p:sp>
      <p:sp>
        <p:nvSpPr>
          <p:cNvPr id="7" name="Oval 6"/>
          <p:cNvSpPr/>
          <p:nvPr/>
        </p:nvSpPr>
        <p:spPr>
          <a:xfrm>
            <a:off x="4300804" y="4733557"/>
            <a:ext cx="3680460"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l</a:t>
            </a:r>
            <a:r>
              <a:rPr lang="en-US" sz="2400" b="1" kern="0" noProof="0" dirty="0" err="1" smtClean="0">
                <a:solidFill>
                  <a:prstClr val="white"/>
                </a:solidFill>
                <a:latin typeface="Century Gothic"/>
                <a:ea typeface="ＭＳ Ｐゴシック" charset="0"/>
                <a:cs typeface="Century Gothic"/>
              </a:rPr>
              <a:t>restdoc</a:t>
            </a:r>
            <a:r>
              <a:rPr lang="en-US" sz="2400" b="1" kern="0" noProof="0" dirty="0" smtClean="0">
                <a:solidFill>
                  <a:prstClr val="white"/>
                </a:solidFill>
                <a:latin typeface="Century Gothic"/>
                <a:ea typeface="ＭＳ Ｐゴシック" charset="0"/>
                <a:cs typeface="Century Gothic"/>
              </a:rPr>
              <a:t> Command and Copy-Paste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URL </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27</a:t>
            </a:fld>
            <a:endParaRPr lang="en-US"/>
          </a:p>
        </p:txBody>
      </p:sp>
    </p:spTree>
    <p:extLst>
      <p:ext uri="{BB962C8B-B14F-4D97-AF65-F5344CB8AC3E}">
        <p14:creationId xmlns:p14="http://schemas.microsoft.com/office/powerpoint/2010/main" val="15882080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2134" y="5248669"/>
            <a:ext cx="10060418" cy="116955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Open up a new browser window and paste in the URL you just copied.</a:t>
            </a:r>
          </a:p>
          <a:p>
            <a:pPr marL="342900" lvl="0" indent="-342900">
              <a:buFontTx/>
              <a:buAutoNum type="arabicParenR"/>
              <a:defRPr/>
            </a:pPr>
            <a:r>
              <a:rPr lang="en-US" sz="1400" dirty="0" smtClean="0">
                <a:latin typeface="Century Gothic" charset="0"/>
                <a:ea typeface="Century Gothic" charset="0"/>
                <a:cs typeface="Century Gothic" charset="0"/>
              </a:rPr>
              <a:t>Replace the hostname with “</a:t>
            </a:r>
            <a:r>
              <a:rPr lang="en-US" sz="1400" dirty="0" err="1" smtClean="0">
                <a:latin typeface="Century Gothic" charset="0"/>
                <a:ea typeface="Century Gothic" charset="0"/>
                <a:cs typeface="Century Gothic" charset="0"/>
              </a:rPr>
              <a:t>localhost</a:t>
            </a:r>
            <a:r>
              <a:rPr lang="en-US" sz="1400" dirty="0" smtClean="0">
                <a:latin typeface="Century Gothic" charset="0"/>
                <a:ea typeface="Century Gothic" charset="0"/>
                <a:cs typeface="Century Gothic" charset="0"/>
              </a:rPr>
              <a:t>”.  The Browser URL should be </a:t>
            </a:r>
            <a:r>
              <a:rPr lang="en-US" sz="1400" dirty="0" smtClean="0">
                <a:latin typeface="Century Gothic" charset="0"/>
                <a:ea typeface="Century Gothic" charset="0"/>
                <a:cs typeface="Century Gothic" charset="0"/>
                <a:hlinkClick r:id="rId3"/>
              </a:rPr>
              <a:t>http://localhost:7777/WeatherApp</a:t>
            </a:r>
            <a:r>
              <a:rPr lang="en-US" sz="1400" dirty="0" smtClean="0">
                <a:latin typeface="Century Gothic" charset="0"/>
                <a:ea typeface="Century Gothic" charset="0"/>
                <a:cs typeface="Century Gothic" charset="0"/>
              </a:rPr>
              <a:t> as in Fig. 1</a:t>
            </a:r>
          </a:p>
          <a:p>
            <a:pPr marL="342900" lvl="0" indent="-342900">
              <a:buFontTx/>
              <a:buAutoNum type="arabicParenR"/>
              <a:defRPr/>
            </a:pPr>
            <a:r>
              <a:rPr lang="en-US" sz="1400" dirty="0" smtClean="0">
                <a:latin typeface="Century Gothic" charset="0"/>
                <a:ea typeface="Century Gothic" charset="0"/>
                <a:cs typeface="Century Gothic" charset="0"/>
              </a:rPr>
              <a:t>Similarly replace the hostname in Fig. 2 (circled in green) with ”</a:t>
            </a:r>
            <a:r>
              <a:rPr lang="en-US" sz="1400" dirty="0" err="1" smtClean="0">
                <a:latin typeface="Century Gothic" charset="0"/>
                <a:ea typeface="Century Gothic" charset="0"/>
                <a:cs typeface="Century Gothic" charset="0"/>
              </a:rPr>
              <a:t>localhost</a:t>
            </a:r>
            <a:r>
              <a:rPr lang="en-US" sz="1400" dirty="0" smtClean="0">
                <a:latin typeface="Century Gothic" charset="0"/>
                <a:ea typeface="Century Gothic" charset="0"/>
                <a:cs typeface="Century Gothic" charset="0"/>
              </a:rPr>
              <a:t>”</a:t>
            </a:r>
          </a:p>
          <a:p>
            <a:pPr marL="342900" lvl="0" indent="-342900">
              <a:buFontTx/>
              <a:buAutoNum type="arabicParenR"/>
              <a:defRPr/>
            </a:pPr>
            <a:r>
              <a:rPr lang="en-US" sz="1400" dirty="0" smtClean="0">
                <a:latin typeface="Century Gothic" charset="0"/>
                <a:ea typeface="Century Gothic" charset="0"/>
                <a:cs typeface="Century Gothic" charset="0"/>
              </a:rPr>
              <a:t>Click the Expand Operations link</a:t>
            </a:r>
          </a:p>
        </p:txBody>
      </p:sp>
      <p:pic>
        <p:nvPicPr>
          <p:cNvPr id="3" name="Picture 2"/>
          <p:cNvPicPr>
            <a:picLocks noChangeAspect="1"/>
          </p:cNvPicPr>
          <p:nvPr/>
        </p:nvPicPr>
        <p:blipFill>
          <a:blip r:embed="rId4"/>
          <a:stretch>
            <a:fillRect/>
          </a:stretch>
        </p:blipFill>
        <p:spPr>
          <a:xfrm>
            <a:off x="866480" y="984242"/>
            <a:ext cx="9825990" cy="1724522"/>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5"/>
          <a:stretch>
            <a:fillRect/>
          </a:stretch>
        </p:blipFill>
        <p:spPr>
          <a:xfrm>
            <a:off x="1861331" y="2445931"/>
            <a:ext cx="8715521" cy="2395841"/>
          </a:xfrm>
          <a:prstGeom prst="rect">
            <a:avLst/>
          </a:prstGeom>
          <a:effectLst>
            <a:outerShdw blurRad="63500" sx="102000" sy="102000" algn="ctr" rotWithShape="0">
              <a:prstClr val="black">
                <a:alpha val="40000"/>
              </a:prstClr>
            </a:outerShdw>
          </a:effectLst>
        </p:spPr>
      </p:pic>
      <p:sp>
        <p:nvSpPr>
          <p:cNvPr id="8" name="Oval 7"/>
          <p:cNvSpPr/>
          <p:nvPr/>
        </p:nvSpPr>
        <p:spPr>
          <a:xfrm>
            <a:off x="4861561" y="2768934"/>
            <a:ext cx="3004842"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35768" y="924072"/>
            <a:ext cx="3680460"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449093" y="4121666"/>
            <a:ext cx="1127759" cy="51434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71999" y="1027357"/>
            <a:ext cx="694481" cy="307777"/>
          </a:xfrm>
          <a:prstGeom prst="rect">
            <a:avLst/>
          </a:prstGeom>
          <a:noFill/>
        </p:spPr>
        <p:txBody>
          <a:bodyPr wrap="square" rtlCol="0">
            <a:spAutoFit/>
          </a:bodyPr>
          <a:lstStyle/>
          <a:p>
            <a:r>
              <a:rPr lang="en-US" sz="1400" dirty="0" smtClean="0"/>
              <a:t>Fig. 1:</a:t>
            </a:r>
            <a:endParaRPr lang="en-US" sz="1400" dirty="0"/>
          </a:p>
        </p:txBody>
      </p:sp>
      <p:sp>
        <p:nvSpPr>
          <p:cNvPr id="12" name="TextBox 11"/>
          <p:cNvSpPr txBox="1"/>
          <p:nvPr/>
        </p:nvSpPr>
        <p:spPr>
          <a:xfrm>
            <a:off x="1166850" y="2926419"/>
            <a:ext cx="694481" cy="307777"/>
          </a:xfrm>
          <a:prstGeom prst="rect">
            <a:avLst/>
          </a:prstGeom>
          <a:noFill/>
        </p:spPr>
        <p:txBody>
          <a:bodyPr wrap="square" rtlCol="0">
            <a:spAutoFit/>
          </a:bodyPr>
          <a:lstStyle/>
          <a:p>
            <a:r>
              <a:rPr lang="en-US" sz="1400" dirty="0" smtClean="0"/>
              <a:t>Fig. 2:</a:t>
            </a:r>
            <a:endParaRPr lang="en-US" sz="1400" dirty="0"/>
          </a:p>
        </p:txBody>
      </p:sp>
      <p:sp>
        <p:nvSpPr>
          <p:cNvPr id="13" name="Rectangle 12"/>
          <p:cNvSpPr>
            <a:spLocks/>
          </p:cNvSpPr>
          <p:nvPr/>
        </p:nvSpPr>
        <p:spPr bwMode="auto">
          <a:xfrm>
            <a:off x="0" y="-867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Browse to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URL</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5" name="Slide Number Placeholder 4"/>
          <p:cNvSpPr>
            <a:spLocks noGrp="1"/>
          </p:cNvSpPr>
          <p:nvPr>
            <p:ph type="sldNum" sz="quarter" idx="12"/>
          </p:nvPr>
        </p:nvSpPr>
        <p:spPr/>
        <p:txBody>
          <a:bodyPr/>
          <a:lstStyle/>
          <a:p>
            <a:fld id="{868A5ED3-F9A2-E74F-ACF4-AE717D92BAD0}" type="slidenum">
              <a:rPr lang="en-US" smtClean="0"/>
              <a:t>28</a:t>
            </a:fld>
            <a:endParaRPr lang="en-US"/>
          </a:p>
        </p:txBody>
      </p:sp>
    </p:spTree>
    <p:extLst>
      <p:ext uri="{BB962C8B-B14F-4D97-AF65-F5344CB8AC3E}">
        <p14:creationId xmlns:p14="http://schemas.microsoft.com/office/powerpoint/2010/main" val="19386494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11397" y="5466397"/>
            <a:ext cx="6503840" cy="738664"/>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pPr marL="342900" lvl="0" indent="-342900">
              <a:buFontTx/>
              <a:buAutoNum type="arabicParenR"/>
              <a:defRPr/>
            </a:pPr>
            <a:r>
              <a:rPr lang="en-US" sz="1400" dirty="0" smtClean="0">
                <a:latin typeface="Century Gothic" charset="0"/>
                <a:ea typeface="Century Gothic" charset="0"/>
                <a:cs typeface="Century Gothic" charset="0"/>
              </a:rPr>
              <a:t>Enter a US-based Phone Area Code such as 214 (Texas)</a:t>
            </a:r>
          </a:p>
          <a:p>
            <a:pPr marL="342900" lvl="0" indent="-342900">
              <a:buFontTx/>
              <a:buAutoNum type="arabicParenR"/>
              <a:defRPr/>
            </a:pPr>
            <a:r>
              <a:rPr lang="en-US" sz="1400" dirty="0" smtClean="0">
                <a:latin typeface="Century Gothic" charset="0"/>
                <a:ea typeface="Century Gothic" charset="0"/>
                <a:cs typeface="Century Gothic" charset="0"/>
              </a:rPr>
              <a:t>Click the “Try It Out!” Button.</a:t>
            </a:r>
          </a:p>
          <a:p>
            <a:pPr marL="342900" lvl="0" indent="-342900">
              <a:buFontTx/>
              <a:buAutoNum type="arabicParenR"/>
              <a:defRPr/>
            </a:pPr>
            <a:r>
              <a:rPr lang="en-US" sz="1400" dirty="0" smtClean="0">
                <a:latin typeface="Century Gothic" charset="0"/>
                <a:ea typeface="Century Gothic" charset="0"/>
                <a:cs typeface="Century Gothic" charset="0"/>
              </a:rPr>
              <a:t>Congrats you’ve built and tested a deployable BWCE project!</a:t>
            </a:r>
            <a:endParaRPr lang="en-US" sz="1400" dirty="0">
              <a:latin typeface="Century Gothic" charset="0"/>
              <a:ea typeface="Century Gothic" charset="0"/>
              <a:cs typeface="Century Gothic" charset="0"/>
            </a:endParaRPr>
          </a:p>
        </p:txBody>
      </p:sp>
      <p:pic>
        <p:nvPicPr>
          <p:cNvPr id="8" name="Picture 7"/>
          <p:cNvPicPr>
            <a:picLocks noChangeAspect="1"/>
          </p:cNvPicPr>
          <p:nvPr/>
        </p:nvPicPr>
        <p:blipFill>
          <a:blip r:embed="rId2"/>
          <a:stretch>
            <a:fillRect/>
          </a:stretch>
        </p:blipFill>
        <p:spPr>
          <a:xfrm>
            <a:off x="371391" y="1419812"/>
            <a:ext cx="5413029" cy="3071793"/>
          </a:xfrm>
          <a:prstGeom prst="rect">
            <a:avLst/>
          </a:prstGeom>
          <a:effectLst>
            <a:outerShdw blurRad="63500" sx="102000" sy="102000" algn="ctr" rotWithShape="0">
              <a:prstClr val="black">
                <a:alpha val="40000"/>
              </a:prstClr>
            </a:outerShdw>
          </a:effectLst>
        </p:spPr>
      </p:pic>
      <p:pic>
        <p:nvPicPr>
          <p:cNvPr id="9" name="Picture 8"/>
          <p:cNvPicPr>
            <a:picLocks noChangeAspect="1"/>
          </p:cNvPicPr>
          <p:nvPr/>
        </p:nvPicPr>
        <p:blipFill>
          <a:blip r:embed="rId3"/>
          <a:stretch>
            <a:fillRect/>
          </a:stretch>
        </p:blipFill>
        <p:spPr>
          <a:xfrm>
            <a:off x="6096000" y="1076804"/>
            <a:ext cx="5480936" cy="3822232"/>
          </a:xfrm>
          <a:prstGeom prst="rect">
            <a:avLst/>
          </a:prstGeom>
          <a:effectLst>
            <a:outerShdw blurRad="63500" sx="102000" sy="102000" algn="ctr" rotWithShape="0">
              <a:prstClr val="black">
                <a:alpha val="40000"/>
              </a:prstClr>
            </a:outerShdw>
          </a:effectLst>
        </p:spPr>
      </p:pic>
      <p:sp>
        <p:nvSpPr>
          <p:cNvPr id="6" name="Rectangle 5"/>
          <p:cNvSpPr>
            <a:spLocks/>
          </p:cNvSpPr>
          <p:nvPr/>
        </p:nvSpPr>
        <p:spPr bwMode="auto">
          <a:xfrm>
            <a:off x="0" y="-867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Browse to </a:t>
            </a:r>
            <a:r>
              <a:rPr lang="en-US" sz="2400" b="1" kern="0" noProof="0" dirty="0" err="1" smtClean="0">
                <a:solidFill>
                  <a:prstClr val="white"/>
                </a:solidFill>
                <a:latin typeface="Century Gothic"/>
                <a:ea typeface="ＭＳ Ｐゴシック" charset="0"/>
                <a:cs typeface="Century Gothic"/>
              </a:rPr>
              <a:t>WeatherApp</a:t>
            </a:r>
            <a:r>
              <a:rPr lang="en-US" sz="2400" b="1" kern="0" noProof="0" dirty="0" smtClean="0">
                <a:solidFill>
                  <a:prstClr val="white"/>
                </a:solidFill>
                <a:latin typeface="Century Gothic"/>
                <a:ea typeface="ＭＳ Ｐゴシック" charset="0"/>
                <a:cs typeface="Century Gothic"/>
              </a:rPr>
              <a:t> Client URL and Try It Out!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4" name="Slide Number Placeholder 3"/>
          <p:cNvSpPr>
            <a:spLocks noGrp="1"/>
          </p:cNvSpPr>
          <p:nvPr>
            <p:ph type="sldNum" sz="quarter" idx="12"/>
          </p:nvPr>
        </p:nvSpPr>
        <p:spPr/>
        <p:txBody>
          <a:bodyPr/>
          <a:lstStyle/>
          <a:p>
            <a:fld id="{868A5ED3-F9A2-E74F-ACF4-AE717D92BAD0}" type="slidenum">
              <a:rPr lang="en-US" smtClean="0"/>
              <a:t>29</a:t>
            </a:fld>
            <a:endParaRPr lang="en-US"/>
          </a:p>
        </p:txBody>
      </p:sp>
    </p:spTree>
    <p:extLst>
      <p:ext uri="{BB962C8B-B14F-4D97-AF65-F5344CB8AC3E}">
        <p14:creationId xmlns:p14="http://schemas.microsoft.com/office/powerpoint/2010/main" val="859550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32264" y="4953875"/>
            <a:ext cx="8727076"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From the top </a:t>
            </a:r>
            <a:r>
              <a:rPr lang="en-US" sz="1400" dirty="0" err="1" smtClean="0">
                <a:latin typeface="Century Gothic" charset="0"/>
                <a:ea typeface="Century Gothic" charset="0"/>
                <a:cs typeface="Century Gothic" charset="0"/>
              </a:rPr>
              <a:t>menubar</a:t>
            </a:r>
            <a:r>
              <a:rPr lang="en-US" sz="1400" dirty="0" smtClean="0">
                <a:latin typeface="Century Gothic" charset="0"/>
                <a:ea typeface="Century Gothic" charset="0"/>
                <a:cs typeface="Century Gothic" charset="0"/>
              </a:rPr>
              <a:t>, select Window -&gt; Preferences.   This will launch the preferences dialog box.</a:t>
            </a:r>
          </a:p>
          <a:p>
            <a:pPr marL="342900" indent="-342900">
              <a:buAutoNum type="arabicParenR"/>
            </a:pPr>
            <a:r>
              <a:rPr lang="en-US" sz="1400" dirty="0" smtClean="0">
                <a:latin typeface="Century Gothic" charset="0"/>
                <a:ea typeface="Century Gothic" charset="0"/>
                <a:cs typeface="Century Gothic" charset="0"/>
              </a:rPr>
              <a:t>Navigate in the preferences explorer to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Container Edition &gt; Container Platform.   By default it is set to Cloud Foundry. Click on the drop down selection list and set it to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a:t>
            </a:r>
          </a:p>
          <a:p>
            <a:pPr marL="342900" indent="-342900">
              <a:buAutoNum type="arabicParenR"/>
            </a:pPr>
            <a:r>
              <a:rPr lang="en-US" sz="1400" dirty="0" smtClean="0">
                <a:latin typeface="Century Gothic" charset="0"/>
                <a:ea typeface="Century Gothic" charset="0"/>
                <a:cs typeface="Century Gothic" charset="0"/>
              </a:rPr>
              <a:t>Click the Apply button and Ok to dismiss the Preferences dialog box.</a:t>
            </a:r>
          </a:p>
        </p:txBody>
      </p:sp>
      <p:sp>
        <p:nvSpPr>
          <p:cNvPr id="5"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Configure Preferences for Container Platform to </a:t>
            </a:r>
            <a:r>
              <a:rPr lang="en-US" sz="2400" b="1" kern="0" dirty="0" err="1" smtClean="0">
                <a:solidFill>
                  <a:prstClr val="white"/>
                </a:solidFill>
                <a:latin typeface="Century Gothic"/>
                <a:ea typeface="ＭＳ Ｐゴシック" charset="0"/>
                <a:cs typeface="Century Gothic"/>
              </a:rPr>
              <a:t>Docker</a:t>
            </a:r>
            <a:r>
              <a:rPr kumimoji="0" lang="en-US" sz="2400" b="1" i="0" u="none" strike="noStrike" kern="0" cap="none" spc="0" normalizeH="0" baseline="0" noProof="0" dirty="0" smtClean="0">
                <a:ln>
                  <a:noFill/>
                </a:ln>
                <a:solidFill>
                  <a:prstClr val="white"/>
                </a:solidFill>
                <a:effectLst/>
                <a:uLnTx/>
                <a:uFillTx/>
                <a:latin typeface="Century Gothic"/>
                <a:ea typeface="ＭＳ Ｐゴシック" charset="0"/>
                <a:cs typeface="Century Gothic"/>
              </a:rPr>
              <a:t> </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6" name="Picture 5"/>
          <p:cNvPicPr>
            <a:picLocks noChangeAspect="1"/>
          </p:cNvPicPr>
          <p:nvPr/>
        </p:nvPicPr>
        <p:blipFill>
          <a:blip r:embed="rId3"/>
          <a:stretch>
            <a:fillRect/>
          </a:stretch>
        </p:blipFill>
        <p:spPr>
          <a:xfrm>
            <a:off x="620595" y="1217975"/>
            <a:ext cx="3642845" cy="2068149"/>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4"/>
          <a:stretch>
            <a:fillRect/>
          </a:stretch>
        </p:blipFill>
        <p:spPr>
          <a:xfrm>
            <a:off x="2877233" y="2766399"/>
            <a:ext cx="7757430" cy="1667752"/>
          </a:xfrm>
          <a:prstGeom prst="rect">
            <a:avLst/>
          </a:prstGeom>
          <a:effectLst>
            <a:outerShdw blurRad="63500" sx="102000" sy="102000" algn="ctr" rotWithShape="0">
              <a:prstClr val="black">
                <a:alpha val="40000"/>
              </a:prstClr>
            </a:outerShdw>
          </a:effectLst>
        </p:spPr>
      </p:pic>
      <p:sp>
        <p:nvSpPr>
          <p:cNvPr id="8" name="Slide Number Placeholder 7"/>
          <p:cNvSpPr>
            <a:spLocks noGrp="1"/>
          </p:cNvSpPr>
          <p:nvPr>
            <p:ph type="sldNum" sz="quarter" idx="12"/>
          </p:nvPr>
        </p:nvSpPr>
        <p:spPr/>
        <p:txBody>
          <a:bodyPr/>
          <a:lstStyle/>
          <a:p>
            <a:fld id="{868A5ED3-F9A2-E74F-ACF4-AE717D92BAD0}" type="slidenum">
              <a:rPr lang="en-US" smtClean="0"/>
              <a:t>3</a:t>
            </a:fld>
            <a:endParaRPr lang="en-US"/>
          </a:p>
        </p:txBody>
      </p:sp>
    </p:spTree>
    <p:extLst>
      <p:ext uri="{BB962C8B-B14F-4D97-AF65-F5344CB8AC3E}">
        <p14:creationId xmlns:p14="http://schemas.microsoft.com/office/powerpoint/2010/main" val="600387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0603" y="1006957"/>
            <a:ext cx="8420510" cy="4596403"/>
          </a:xfrm>
          <a:prstGeom prst="rect">
            <a:avLst/>
          </a:prstGeom>
        </p:spPr>
      </p:pic>
      <p:sp>
        <p:nvSpPr>
          <p:cNvPr id="3" name="Oval 2"/>
          <p:cNvSpPr/>
          <p:nvPr/>
        </p:nvSpPr>
        <p:spPr>
          <a:xfrm>
            <a:off x="6686551" y="4248133"/>
            <a:ext cx="771526" cy="3755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2458" y="5823745"/>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Now that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 has been tested, stop the debugger by clicking the red square circled in green above.</a:t>
            </a:r>
          </a:p>
          <a:p>
            <a:pPr marL="342900" indent="-342900">
              <a:buAutoNum type="arabicParenR"/>
            </a:pPr>
            <a:r>
              <a:rPr lang="en-US" sz="1400" dirty="0" smtClean="0">
                <a:latin typeface="Century Gothic" charset="0"/>
                <a:ea typeface="Century Gothic" charset="0"/>
                <a:cs typeface="Century Gothic" charset="0"/>
              </a:rPr>
              <a:t>Switch back to the Design perspective (tab circled in green above)</a:t>
            </a: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Stopping the Debugger</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Oval 9"/>
          <p:cNvSpPr/>
          <p:nvPr/>
        </p:nvSpPr>
        <p:spPr>
          <a:xfrm>
            <a:off x="7867651" y="1128695"/>
            <a:ext cx="1190624" cy="375509"/>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868A5ED3-F9A2-E74F-ACF4-AE717D92BAD0}" type="slidenum">
              <a:rPr lang="en-US" smtClean="0"/>
              <a:t>30</a:t>
            </a:fld>
            <a:endParaRPr lang="en-US"/>
          </a:p>
        </p:txBody>
      </p:sp>
    </p:spTree>
    <p:extLst>
      <p:ext uri="{BB962C8B-B14F-4D97-AF65-F5344CB8AC3E}">
        <p14:creationId xmlns:p14="http://schemas.microsoft.com/office/powerpoint/2010/main" val="3397012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13946" y="5048676"/>
            <a:ext cx="9225024" cy="1600438"/>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In the Project Explorer, navigate to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-&gt;Package Unit-&gt;Overview.  Double-click on Overview to open the Overview configuration screen.  Name the ID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Click the Export Application for Deployment link.   This will launch the EAR Export Dialog.   Click the ”Browse</a:t>
            </a:r>
            <a:r>
              <a:rPr lang="is-IS" sz="1400" dirty="0" smtClean="0">
                <a:latin typeface="Century Gothic" charset="0"/>
                <a:ea typeface="Century Gothic" charset="0"/>
                <a:cs typeface="Century Gothic" charset="0"/>
              </a:rPr>
              <a:t>…” button and specify the Lab Resources folder to store the *.ear deployment file.  Using the Lab Resources folder will make the docker build convenient because everything will be in the same folder.</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is-IS" sz="1400" dirty="0" smtClean="0">
                <a:latin typeface="Century Gothic" charset="0"/>
                <a:ea typeface="Century Gothic" charset="0"/>
                <a:cs typeface="Century Gothic" charset="0"/>
              </a:rPr>
              <a:t>Check the box to Use Default EAR file name and click the finish button.</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Creating the Deployment (.ear) File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4" name="Picture 3"/>
          <p:cNvPicPr>
            <a:picLocks noChangeAspect="1"/>
          </p:cNvPicPr>
          <p:nvPr/>
        </p:nvPicPr>
        <p:blipFill>
          <a:blip r:embed="rId2"/>
          <a:stretch>
            <a:fillRect/>
          </a:stretch>
        </p:blipFill>
        <p:spPr>
          <a:xfrm>
            <a:off x="485775" y="1100901"/>
            <a:ext cx="6057774" cy="2251076"/>
          </a:xfrm>
          <a:prstGeom prst="rect">
            <a:avLst/>
          </a:prstGeom>
          <a:effectLst>
            <a:outerShdw blurRad="63500" sx="102000" sy="102000" algn="ctr" rotWithShape="0">
              <a:prstClr val="black">
                <a:alpha val="40000"/>
              </a:prstClr>
            </a:outerShdw>
          </a:effectLst>
        </p:spPr>
      </p:pic>
      <p:pic>
        <p:nvPicPr>
          <p:cNvPr id="7" name="Picture 6"/>
          <p:cNvPicPr>
            <a:picLocks noChangeAspect="1"/>
          </p:cNvPicPr>
          <p:nvPr/>
        </p:nvPicPr>
        <p:blipFill>
          <a:blip r:embed="rId3"/>
          <a:stretch>
            <a:fillRect/>
          </a:stretch>
        </p:blipFill>
        <p:spPr>
          <a:xfrm>
            <a:off x="6415087" y="2226439"/>
            <a:ext cx="4210671" cy="2507325"/>
          </a:xfrm>
          <a:prstGeom prst="rect">
            <a:avLst/>
          </a:prstGeom>
          <a:effectLst>
            <a:outerShdw blurRad="63500" sx="102000" sy="102000" algn="ctr" rotWithShape="0">
              <a:prstClr val="black">
                <a:alpha val="40000"/>
              </a:prstClr>
            </a:outerShdw>
          </a:effectLst>
        </p:spPr>
      </p:pic>
      <p:sp>
        <p:nvSpPr>
          <p:cNvPr id="5" name="Slide Number Placeholder 4"/>
          <p:cNvSpPr>
            <a:spLocks noGrp="1"/>
          </p:cNvSpPr>
          <p:nvPr>
            <p:ph type="sldNum" sz="quarter" idx="12"/>
          </p:nvPr>
        </p:nvSpPr>
        <p:spPr/>
        <p:txBody>
          <a:bodyPr/>
          <a:lstStyle/>
          <a:p>
            <a:fld id="{868A5ED3-F9A2-E74F-ACF4-AE717D92BAD0}" type="slidenum">
              <a:rPr lang="en-US" smtClean="0"/>
              <a:t>31</a:t>
            </a:fld>
            <a:endParaRPr lang="en-US"/>
          </a:p>
        </p:txBody>
      </p:sp>
    </p:spTree>
    <p:extLst>
      <p:ext uri="{BB962C8B-B14F-4D97-AF65-F5344CB8AC3E}">
        <p14:creationId xmlns:p14="http://schemas.microsoft.com/office/powerpoint/2010/main" val="13474926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9589" y="5522321"/>
            <a:ext cx="9225024" cy="954107"/>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is-IS" sz="1400" smtClean="0">
                <a:latin typeface="Century Gothic" charset="0"/>
                <a:ea typeface="Century Gothic" charset="0"/>
                <a:cs typeface="Century Gothic" charset="0"/>
              </a:rPr>
              <a:t>In </a:t>
            </a:r>
            <a:r>
              <a:rPr lang="is-IS" sz="1400" dirty="0" smtClean="0">
                <a:latin typeface="Century Gothic" charset="0"/>
                <a:ea typeface="Century Gothic" charset="0"/>
                <a:cs typeface="Century Gothic" charset="0"/>
              </a:rPr>
              <a:t>a terminal window, change directory to the Lab Resources folder.   You should see Dockerfile and the *.ear file you just saved in Business Studio.</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is-IS" sz="1400" dirty="0" smtClean="0">
                <a:latin typeface="Century Gothic" charset="0"/>
                <a:ea typeface="Century Gothic" charset="0"/>
                <a:cs typeface="Century Gothic" charset="0"/>
              </a:rPr>
              <a:t>Enter the command ‘docker build</a:t>
            </a:r>
            <a:r>
              <a:rPr lang="en-US" sz="1400" dirty="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–t weatherapp:1.0 .” and press enter.  You should see a message saying “Successfully built</a:t>
            </a:r>
            <a:r>
              <a:rPr lang="is-IS" sz="1400" dirty="0" smtClean="0">
                <a:latin typeface="Century Gothic" charset="0"/>
                <a:ea typeface="Century Gothic" charset="0"/>
                <a:cs typeface="Century Gothic" charset="0"/>
              </a:rPr>
              <a:t>….”</a:t>
            </a: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Performing the </a:t>
            </a:r>
            <a:r>
              <a:rPr lang="en-US" sz="2400" b="1" kern="0" noProof="0" dirty="0" err="1" smtClean="0">
                <a:solidFill>
                  <a:prstClr val="white"/>
                </a:solidFill>
                <a:latin typeface="Century Gothic"/>
                <a:ea typeface="ＭＳ Ｐゴシック" charset="0"/>
                <a:cs typeface="Century Gothic"/>
              </a:rPr>
              <a:t>docker</a:t>
            </a:r>
            <a:r>
              <a:rPr lang="en-US" sz="2400" b="1" kern="0" noProof="0" dirty="0" smtClean="0">
                <a:solidFill>
                  <a:prstClr val="white"/>
                </a:solidFill>
                <a:latin typeface="Century Gothic"/>
                <a:ea typeface="ＭＳ Ｐゴシック" charset="0"/>
                <a:cs typeface="Century Gothic"/>
              </a:rPr>
              <a:t> build command</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5" name="Picture 4"/>
          <p:cNvPicPr>
            <a:picLocks noChangeAspect="1"/>
          </p:cNvPicPr>
          <p:nvPr/>
        </p:nvPicPr>
        <p:blipFill>
          <a:blip r:embed="rId2"/>
          <a:stretch>
            <a:fillRect/>
          </a:stretch>
        </p:blipFill>
        <p:spPr>
          <a:xfrm>
            <a:off x="519589" y="1190771"/>
            <a:ext cx="7572620" cy="3752704"/>
          </a:xfrm>
          <a:prstGeom prst="rect">
            <a:avLst/>
          </a:prstGeom>
          <a:effectLst>
            <a:outerShdw blurRad="63500" sx="102000" sy="102000" algn="ctr" rotWithShape="0">
              <a:prstClr val="black">
                <a:alpha val="40000"/>
              </a:prstClr>
            </a:outerShdw>
          </a:effectLst>
        </p:spPr>
      </p:pic>
      <p:sp>
        <p:nvSpPr>
          <p:cNvPr id="7" name="Slide Number Placeholder 6"/>
          <p:cNvSpPr>
            <a:spLocks noGrp="1"/>
          </p:cNvSpPr>
          <p:nvPr>
            <p:ph type="sldNum" sz="quarter" idx="12"/>
          </p:nvPr>
        </p:nvSpPr>
        <p:spPr/>
        <p:txBody>
          <a:bodyPr/>
          <a:lstStyle/>
          <a:p>
            <a:fld id="{868A5ED3-F9A2-E74F-ACF4-AE717D92BAD0}" type="slidenum">
              <a:rPr lang="en-US" smtClean="0"/>
              <a:t>32</a:t>
            </a:fld>
            <a:endParaRPr lang="en-US"/>
          </a:p>
        </p:txBody>
      </p:sp>
    </p:spTree>
    <p:extLst>
      <p:ext uri="{BB962C8B-B14F-4D97-AF65-F5344CB8AC3E}">
        <p14:creationId xmlns:p14="http://schemas.microsoft.com/office/powerpoint/2010/main" val="861161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1057276" y="1435701"/>
            <a:ext cx="6343650" cy="3698154"/>
          </a:xfrm>
          <a:prstGeom prst="rect">
            <a:avLst/>
          </a:prstGeom>
          <a:effectLst>
            <a:outerShdw blurRad="63500" sx="102000" sy="102000" algn="ctr" rotWithShape="0">
              <a:prstClr val="black">
                <a:alpha val="40000"/>
              </a:prstClr>
            </a:outerShdw>
          </a:effectLst>
        </p:spPr>
      </p:pic>
      <p:sp>
        <p:nvSpPr>
          <p:cNvPr id="8" name="TextBox 7"/>
          <p:cNvSpPr txBox="1"/>
          <p:nvPr/>
        </p:nvSpPr>
        <p:spPr>
          <a:xfrm>
            <a:off x="385763" y="5308768"/>
            <a:ext cx="9158288" cy="1384995"/>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In a Terminal Window, enter the command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images” and hit enter.   This should display the images in the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repository.  Verify the existence of you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 image.</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Enter the command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run –</a:t>
            </a:r>
            <a:r>
              <a:rPr lang="en-US" sz="1400" dirty="0" err="1" smtClean="0">
                <a:latin typeface="Century Gothic" charset="0"/>
                <a:ea typeface="Century Gothic" charset="0"/>
                <a:cs typeface="Century Gothic" charset="0"/>
              </a:rPr>
              <a:t>i</a:t>
            </a:r>
            <a:r>
              <a:rPr lang="en-US" sz="1400" dirty="0" smtClean="0">
                <a:latin typeface="Century Gothic" charset="0"/>
                <a:ea typeface="Century Gothic" charset="0"/>
                <a:cs typeface="Century Gothic" charset="0"/>
              </a:rPr>
              <a:t> –d –p 8080:8080 weatherapp:1.0.  This outputs an ID string</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Enter the command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logs &lt;id&gt;”.  Replace &lt;id&gt; with the first five characters of the id string from the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run command. Look for a message at the end that says “Started BW Application”</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endParaRPr lang="en-US" sz="1400" dirty="0" smtClean="0">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Verifying and Running the </a:t>
            </a:r>
            <a:r>
              <a:rPr lang="en-US" sz="2400" b="1" kern="0" noProof="0" dirty="0" err="1" smtClean="0">
                <a:solidFill>
                  <a:prstClr val="white"/>
                </a:solidFill>
                <a:latin typeface="Century Gothic"/>
                <a:ea typeface="ＭＳ Ｐゴシック" charset="0"/>
                <a:cs typeface="Century Gothic"/>
              </a:rPr>
              <a:t>Docker</a:t>
            </a:r>
            <a:r>
              <a:rPr lang="en-US" sz="2400" b="1" kern="0" noProof="0" dirty="0" smtClean="0">
                <a:solidFill>
                  <a:prstClr val="white"/>
                </a:solidFill>
                <a:latin typeface="Century Gothic"/>
                <a:ea typeface="ＭＳ Ｐゴシック" charset="0"/>
                <a:cs typeface="Century Gothic"/>
              </a:rPr>
              <a:t> Image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7" name="Picture 6"/>
          <p:cNvPicPr>
            <a:picLocks noChangeAspect="1"/>
          </p:cNvPicPr>
          <p:nvPr/>
        </p:nvPicPr>
        <p:blipFill>
          <a:blip r:embed="rId2"/>
          <a:stretch>
            <a:fillRect/>
          </a:stretch>
        </p:blipFill>
        <p:spPr>
          <a:xfrm>
            <a:off x="528637" y="885449"/>
            <a:ext cx="6643688" cy="3873067"/>
          </a:xfrm>
          <a:prstGeom prst="rect">
            <a:avLst/>
          </a:prstGeom>
          <a:effectLst>
            <a:outerShdw blurRad="63500" sx="102000" sy="102000" algn="ctr" rotWithShape="0">
              <a:prstClr val="black">
                <a:alpha val="40000"/>
              </a:prstClr>
            </a:outerShdw>
          </a:effectLst>
        </p:spPr>
      </p:pic>
      <p:sp>
        <p:nvSpPr>
          <p:cNvPr id="4" name="Slide Number Placeholder 3"/>
          <p:cNvSpPr>
            <a:spLocks noGrp="1"/>
          </p:cNvSpPr>
          <p:nvPr>
            <p:ph type="sldNum" sz="quarter" idx="12"/>
          </p:nvPr>
        </p:nvSpPr>
        <p:spPr/>
        <p:txBody>
          <a:bodyPr/>
          <a:lstStyle/>
          <a:p>
            <a:fld id="{868A5ED3-F9A2-E74F-ACF4-AE717D92BAD0}" type="slidenum">
              <a:rPr lang="en-US" smtClean="0"/>
              <a:t>33</a:t>
            </a:fld>
            <a:endParaRPr lang="en-US"/>
          </a:p>
        </p:txBody>
      </p:sp>
    </p:spTree>
    <p:extLst>
      <p:ext uri="{BB962C8B-B14F-4D97-AF65-F5344CB8AC3E}">
        <p14:creationId xmlns:p14="http://schemas.microsoft.com/office/powerpoint/2010/main" val="6781841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00063" y="5555113"/>
            <a:ext cx="9158288" cy="1169551"/>
          </a:xfrm>
          <a:prstGeom prst="rect">
            <a:avLst/>
          </a:prstGeom>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In a Terminal Window, enter the command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a:t>
            </a:r>
            <a:r>
              <a:rPr lang="en-US" sz="1400" dirty="0" err="1" smtClean="0">
                <a:latin typeface="Century Gothic" charset="0"/>
                <a:ea typeface="Century Gothic" charset="0"/>
                <a:cs typeface="Century Gothic" charset="0"/>
              </a:rPr>
              <a:t>ps</a:t>
            </a:r>
            <a:r>
              <a:rPr lang="en-US" sz="1400" dirty="0" smtClean="0">
                <a:latin typeface="Century Gothic" charset="0"/>
                <a:ea typeface="Century Gothic" charset="0"/>
                <a:cs typeface="Century Gothic" charset="0"/>
              </a:rPr>
              <a:t>” and hit enter.   This should display the running weatherapp:1.0 application.</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Navigate in a browser to the URL:  localhost:8080/swagger.   Enter an area code such as 214 and click the “Try it out!” button.  Look at the Response Body for the string “weather is: xx”.</a:t>
            </a:r>
          </a:p>
          <a:p>
            <a:pPr marL="342900" marR="0" lvl="0" indent="-342900" defTabSz="914400" eaLnBrk="1" fontAlgn="auto" latinLnBrk="0" hangingPunct="1">
              <a:lnSpc>
                <a:spcPct val="100000"/>
              </a:lnSpc>
              <a:spcBef>
                <a:spcPts val="0"/>
              </a:spcBef>
              <a:spcAft>
                <a:spcPts val="0"/>
              </a:spcAft>
              <a:buClrTx/>
              <a:buSzTx/>
              <a:buFontTx/>
              <a:buAutoNum type="arabicParenR"/>
              <a:tabLst/>
              <a:defRPr/>
            </a:pPr>
            <a:r>
              <a:rPr lang="en-US" sz="1400" dirty="0" smtClean="0">
                <a:latin typeface="Century Gothic" charset="0"/>
                <a:ea typeface="Century Gothic" charset="0"/>
                <a:cs typeface="Century Gothic" charset="0"/>
              </a:rPr>
              <a:t>Congrats, the </a:t>
            </a:r>
            <a:r>
              <a:rPr lang="en-US" sz="1400" dirty="0" err="1" smtClean="0">
                <a:latin typeface="Century Gothic" charset="0"/>
                <a:ea typeface="Century Gothic" charset="0"/>
                <a:cs typeface="Century Gothic" charset="0"/>
              </a:rPr>
              <a:t>WeatherApp</a:t>
            </a:r>
            <a:r>
              <a:rPr lang="en-US" sz="1400" dirty="0" smtClean="0">
                <a:latin typeface="Century Gothic" charset="0"/>
                <a:ea typeface="Century Gothic" charset="0"/>
                <a:cs typeface="Century Gothic" charset="0"/>
              </a:rPr>
              <a:t> is now deployed to </a:t>
            </a:r>
            <a:r>
              <a:rPr lang="en-US" sz="1400" dirty="0" err="1" smtClean="0">
                <a:latin typeface="Century Gothic" charset="0"/>
                <a:ea typeface="Century Gothic" charset="0"/>
                <a:cs typeface="Century Gothic" charset="0"/>
              </a:rPr>
              <a:t>Docker</a:t>
            </a:r>
            <a:r>
              <a:rPr lang="en-US" sz="1400" dirty="0" smtClean="0">
                <a:latin typeface="Century Gothic" charset="0"/>
                <a:ea typeface="Century Gothic" charset="0"/>
                <a:cs typeface="Century Gothic" charset="0"/>
              </a:rPr>
              <a:t> and running successfully!</a:t>
            </a: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Check That The Image Is Running and Launch The Client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pic>
        <p:nvPicPr>
          <p:cNvPr id="2" name="Picture 1"/>
          <p:cNvPicPr>
            <a:picLocks noChangeAspect="1"/>
          </p:cNvPicPr>
          <p:nvPr/>
        </p:nvPicPr>
        <p:blipFill>
          <a:blip r:embed="rId2"/>
          <a:stretch>
            <a:fillRect/>
          </a:stretch>
        </p:blipFill>
        <p:spPr>
          <a:xfrm>
            <a:off x="371476" y="810695"/>
            <a:ext cx="6243637" cy="757545"/>
          </a:xfrm>
          <a:prstGeom prst="rect">
            <a:avLst/>
          </a:prstGeom>
          <a:effectLst>
            <a:outerShdw blurRad="63500" sx="102000" sy="102000" algn="ctr" rotWithShape="0">
              <a:prstClr val="black">
                <a:alpha val="40000"/>
              </a:prstClr>
            </a:outerShdw>
          </a:effectLst>
        </p:spPr>
      </p:pic>
      <p:pic>
        <p:nvPicPr>
          <p:cNvPr id="3" name="Picture 2"/>
          <p:cNvPicPr>
            <a:picLocks noChangeAspect="1"/>
          </p:cNvPicPr>
          <p:nvPr/>
        </p:nvPicPr>
        <p:blipFill>
          <a:blip r:embed="rId3"/>
          <a:stretch>
            <a:fillRect/>
          </a:stretch>
        </p:blipFill>
        <p:spPr>
          <a:xfrm>
            <a:off x="1987455" y="1421525"/>
            <a:ext cx="5513482" cy="3958680"/>
          </a:xfrm>
          <a:prstGeom prst="rect">
            <a:avLst/>
          </a:prstGeom>
          <a:effectLst>
            <a:outerShdw blurRad="63500" sx="102000" sy="102000" algn="ctr" rotWithShape="0">
              <a:prstClr val="black">
                <a:alpha val="40000"/>
              </a:prstClr>
            </a:outerShdw>
          </a:effectLst>
        </p:spPr>
      </p:pic>
      <p:sp>
        <p:nvSpPr>
          <p:cNvPr id="6" name="Slide Number Placeholder 5"/>
          <p:cNvSpPr>
            <a:spLocks noGrp="1"/>
          </p:cNvSpPr>
          <p:nvPr>
            <p:ph type="sldNum" sz="quarter" idx="12"/>
          </p:nvPr>
        </p:nvSpPr>
        <p:spPr/>
        <p:txBody>
          <a:bodyPr/>
          <a:lstStyle/>
          <a:p>
            <a:fld id="{868A5ED3-F9A2-E74F-ACF4-AE717D92BAD0}" type="slidenum">
              <a:rPr lang="en-US" smtClean="0"/>
              <a:t>34</a:t>
            </a:fld>
            <a:endParaRPr lang="en-US"/>
          </a:p>
        </p:txBody>
      </p:sp>
    </p:spTree>
    <p:extLst>
      <p:ext uri="{BB962C8B-B14F-4D97-AF65-F5344CB8AC3E}">
        <p14:creationId xmlns:p14="http://schemas.microsoft.com/office/powerpoint/2010/main" val="2947320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174" y="1236706"/>
            <a:ext cx="5423484" cy="3157242"/>
          </a:xfrm>
          <a:prstGeom prst="rect">
            <a:avLst/>
          </a:prstGeom>
          <a:effectLst>
            <a:outerShdw blurRad="63500" sx="102000" sy="102000" algn="ctr" rotWithShape="0">
              <a:prstClr val="black">
                <a:alpha val="40000"/>
              </a:prstClr>
            </a:outerShdw>
          </a:effectLst>
        </p:spPr>
      </p:pic>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469969" y="2057525"/>
            <a:ext cx="4331115" cy="3080532"/>
          </a:xfrm>
          <a:effectLst>
            <a:outerShdw blurRad="63500" sx="102000" sy="102000" algn="ctr" rotWithShape="0">
              <a:prstClr val="black">
                <a:alpha val="40000"/>
              </a:prstClr>
            </a:outerShdw>
          </a:effectLst>
        </p:spPr>
      </p:pic>
      <p:sp>
        <p:nvSpPr>
          <p:cNvPr id="3" name="TextBox 2"/>
          <p:cNvSpPr txBox="1"/>
          <p:nvPr/>
        </p:nvSpPr>
        <p:spPr>
          <a:xfrm>
            <a:off x="693242" y="5510506"/>
            <a:ext cx="8372805"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pPr marL="342900" indent="-342900">
              <a:buAutoNum type="arabicParenR"/>
            </a:pPr>
            <a:r>
              <a:rPr lang="en-US" sz="1400" dirty="0" smtClean="0">
                <a:latin typeface="Century Gothic" charset="0"/>
                <a:ea typeface="Century Gothic" charset="0"/>
                <a:cs typeface="Century Gothic" charset="0"/>
              </a:rPr>
              <a:t>Create a new project by clicking file-&gt;new-&gt;project, then select </a:t>
            </a:r>
            <a:r>
              <a:rPr lang="en-US" sz="1400" dirty="0" err="1" smtClean="0">
                <a:latin typeface="Century Gothic" charset="0"/>
                <a:ea typeface="Century Gothic" charset="0"/>
                <a:cs typeface="Century Gothic" charset="0"/>
              </a:rPr>
              <a:t>BusinessWorks</a:t>
            </a:r>
            <a:r>
              <a:rPr lang="en-US" sz="1400" dirty="0" smtClean="0">
                <a:latin typeface="Century Gothic" charset="0"/>
                <a:ea typeface="Century Gothic" charset="0"/>
                <a:cs typeface="Century Gothic" charset="0"/>
              </a:rPr>
              <a:t> Application</a:t>
            </a:r>
          </a:p>
          <a:p>
            <a:pPr marL="342900" indent="-342900">
              <a:buAutoNum type="arabicParenR"/>
            </a:pPr>
            <a:r>
              <a:rPr lang="en-US" sz="1400" dirty="0" smtClean="0">
                <a:latin typeface="Century Gothic" charset="0"/>
                <a:ea typeface="Century Gothic" charset="0"/>
                <a:cs typeface="Century Gothic" charset="0"/>
              </a:rPr>
              <a:t>Name the project </a:t>
            </a:r>
            <a:r>
              <a:rPr lang="en-US" sz="1400" dirty="0" err="1" smtClean="0">
                <a:latin typeface="Century Gothic" charset="0"/>
                <a:ea typeface="Century Gothic" charset="0"/>
                <a:cs typeface="Century Gothic" charset="0"/>
              </a:rPr>
              <a:t>WeatherApp</a:t>
            </a:r>
            <a:endParaRPr lang="en-US" sz="1400" dirty="0">
              <a:latin typeface="Century Gothic" charset="0"/>
              <a:ea typeface="Century Gothic" charset="0"/>
              <a:cs typeface="Century Gothic" charset="0"/>
            </a:endParaRPr>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Create a New BWCE Project</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4</a:t>
            </a:fld>
            <a:endParaRPr lang="en-US"/>
          </a:p>
        </p:txBody>
      </p:sp>
    </p:spTree>
    <p:extLst>
      <p:ext uri="{BB962C8B-B14F-4D97-AF65-F5344CB8AC3E}">
        <p14:creationId xmlns:p14="http://schemas.microsoft.com/office/powerpoint/2010/main" val="6373658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087" y="1339658"/>
            <a:ext cx="4149680" cy="2742486"/>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885" y="2203518"/>
            <a:ext cx="3447143" cy="3092869"/>
          </a:xfrm>
          <a:prstGeom prst="rect">
            <a:avLst/>
          </a:prstGeom>
          <a:effectLst>
            <a:outerShdw blurRad="63500" sx="102000" sy="102000" algn="ctr" rotWithShape="0">
              <a:prstClr val="black">
                <a:alpha val="40000"/>
              </a:prstClr>
            </a:outerShdw>
          </a:effectLst>
        </p:spPr>
      </p:pic>
      <p:sp>
        <p:nvSpPr>
          <p:cNvPr id="2" name="TextBox 1"/>
          <p:cNvSpPr txBox="1"/>
          <p:nvPr/>
        </p:nvSpPr>
        <p:spPr>
          <a:xfrm>
            <a:off x="914400" y="5846044"/>
            <a:ext cx="8632371"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Project Explorer, select the Service Descriptors folder and then right click and import from General-&gt;File System.  This will launch the import wizard</a:t>
            </a:r>
          </a:p>
        </p:txBody>
      </p:sp>
      <p:sp>
        <p:nvSpPr>
          <p:cNvPr id="6"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Launching the Import Wizard</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Slide Number Placeholder 7"/>
          <p:cNvSpPr>
            <a:spLocks noGrp="1"/>
          </p:cNvSpPr>
          <p:nvPr>
            <p:ph type="sldNum" sz="quarter" idx="12"/>
          </p:nvPr>
        </p:nvSpPr>
        <p:spPr/>
        <p:txBody>
          <a:bodyPr/>
          <a:lstStyle/>
          <a:p>
            <a:fld id="{868A5ED3-F9A2-E74F-ACF4-AE717D92BAD0}" type="slidenum">
              <a:rPr lang="en-US" smtClean="0"/>
              <a:t>5</a:t>
            </a:fld>
            <a:endParaRPr lang="en-US"/>
          </a:p>
        </p:txBody>
      </p:sp>
    </p:spTree>
    <p:extLst>
      <p:ext uri="{BB962C8B-B14F-4D97-AF65-F5344CB8AC3E}">
        <p14:creationId xmlns:p14="http://schemas.microsoft.com/office/powerpoint/2010/main" val="5947731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0214" y="992128"/>
            <a:ext cx="4743191" cy="3671760"/>
          </a:xfrm>
          <a:prstGeom prst="rect">
            <a:avLst/>
          </a:prstGeom>
          <a:effectLst>
            <a:outerShdw blurRad="63500" sx="102000" sy="102000" algn="ctr" rotWithShape="0">
              <a:prstClr val="black">
                <a:alpha val="40000"/>
              </a:prst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430" y="994439"/>
            <a:ext cx="3599219" cy="3669447"/>
          </a:xfrm>
          <a:prstGeom prst="rect">
            <a:avLst/>
          </a:prstGeom>
          <a:effectLst>
            <a:outerShdw blurRad="63500" sx="102000" sy="102000" algn="ctr" rotWithShape="0">
              <a:prstClr val="black">
                <a:alpha val="40000"/>
              </a:prstClr>
            </a:outerShdw>
          </a:effectLst>
        </p:spPr>
      </p:pic>
      <p:sp>
        <p:nvSpPr>
          <p:cNvPr id="2" name="TextBox 1"/>
          <p:cNvSpPr txBox="1"/>
          <p:nvPr/>
        </p:nvSpPr>
        <p:spPr>
          <a:xfrm>
            <a:off x="1002011" y="4894107"/>
            <a:ext cx="8664503"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smtClean="0"/>
              <a:t>1) </a:t>
            </a:r>
            <a:r>
              <a:rPr lang="en-US" sz="1400" dirty="0" smtClean="0">
                <a:latin typeface="Century Gothic" charset="0"/>
                <a:ea typeface="Century Gothic" charset="0"/>
                <a:cs typeface="Century Gothic" charset="0"/>
              </a:rPr>
              <a:t>From the import wizard, click the “Browse</a:t>
            </a:r>
            <a:r>
              <a:rPr lang="is-I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button (circled in green) and navigate to /home/</a:t>
            </a:r>
            <a:r>
              <a:rPr lang="en-US" sz="1400" dirty="0" err="1" smtClean="0">
                <a:latin typeface="Century Gothic" charset="0"/>
                <a:ea typeface="Century Gothic" charset="0"/>
                <a:cs typeface="Century Gothic" charset="0"/>
              </a:rPr>
              <a:t>tibco</a:t>
            </a:r>
            <a:r>
              <a:rPr lang="en-US" sz="1400" dirty="0" smtClean="0">
                <a:latin typeface="Century Gothic" charset="0"/>
                <a:ea typeface="Century Gothic" charset="0"/>
                <a:cs typeface="Century Gothic" charset="0"/>
              </a:rPr>
              <a:t>/Desktop/Lab Files/BWCE.  Once you’ve navigated to your lab resources folder, click the open button. This will set the source directory in the Import Wizard.</a:t>
            </a:r>
          </a:p>
          <a:p>
            <a:r>
              <a:rPr lang="en-US" sz="1400" dirty="0" smtClean="0">
                <a:latin typeface="Century Gothic" charset="0"/>
                <a:ea typeface="Century Gothic" charset="0"/>
                <a:cs typeface="Century Gothic" charset="0"/>
              </a:rPr>
              <a:t>2) Check the box next to the </a:t>
            </a:r>
            <a:r>
              <a:rPr lang="en-US" sz="1400" dirty="0" err="1" smtClean="0">
                <a:latin typeface="Century Gothic" charset="0"/>
                <a:ea typeface="Century Gothic" charset="0"/>
                <a:cs typeface="Century Gothic" charset="0"/>
              </a:rPr>
              <a:t>WeatherApp.json</a:t>
            </a:r>
            <a:r>
              <a:rPr lang="en-US" sz="1400" dirty="0" smtClean="0">
                <a:latin typeface="Century Gothic" charset="0"/>
                <a:ea typeface="Century Gothic" charset="0"/>
                <a:cs typeface="Century Gothic" charset="0"/>
              </a:rPr>
              <a:t> </a:t>
            </a:r>
            <a:r>
              <a:rPr lang="en-US" sz="1400" dirty="0" smtClean="0">
                <a:latin typeface="Century Gothic" charset="0"/>
                <a:ea typeface="Century Gothic" charset="0"/>
                <a:cs typeface="Century Gothic" charset="0"/>
              </a:rPr>
              <a:t>file </a:t>
            </a:r>
            <a:endParaRPr lang="en-US" sz="1400" dirty="0" smtClean="0">
              <a:latin typeface="Century Gothic" charset="0"/>
              <a:ea typeface="Century Gothic" charset="0"/>
              <a:cs typeface="Century Gothic" charset="0"/>
            </a:endParaRPr>
          </a:p>
          <a:p>
            <a:r>
              <a:rPr lang="en-US" sz="1400" dirty="0" smtClean="0">
                <a:latin typeface="Century Gothic" charset="0"/>
                <a:ea typeface="Century Gothic" charset="0"/>
                <a:cs typeface="Century Gothic" charset="0"/>
              </a:rPr>
              <a:t>3) Check the box next to the </a:t>
            </a:r>
            <a:r>
              <a:rPr lang="en-US" sz="1400" dirty="0" err="1" smtClean="0">
                <a:latin typeface="Century Gothic" charset="0"/>
                <a:ea typeface="Century Gothic" charset="0"/>
                <a:cs typeface="Century Gothic" charset="0"/>
              </a:rPr>
              <a:t>areacode_lookup.json</a:t>
            </a:r>
            <a:r>
              <a:rPr lang="en-US" sz="1400" dirty="0" smtClean="0">
                <a:latin typeface="Century Gothic" charset="0"/>
                <a:ea typeface="Century Gothic" charset="0"/>
                <a:cs typeface="Century Gothic" charset="0"/>
              </a:rPr>
              <a:t> file</a:t>
            </a:r>
          </a:p>
          <a:p>
            <a:r>
              <a:rPr lang="en-US" sz="1400" dirty="0" smtClean="0">
                <a:latin typeface="Century Gothic" charset="0"/>
                <a:ea typeface="Century Gothic" charset="0"/>
                <a:cs typeface="Century Gothic" charset="0"/>
              </a:rPr>
              <a:t>4) click </a:t>
            </a:r>
            <a:r>
              <a:rPr lang="en-US" sz="1400" dirty="0" smtClean="0">
                <a:latin typeface="Century Gothic" charset="0"/>
                <a:ea typeface="Century Gothic" charset="0"/>
                <a:cs typeface="Century Gothic" charset="0"/>
              </a:rPr>
              <a:t>Finish.</a:t>
            </a:r>
            <a:endParaRPr lang="en-US" sz="1400" dirty="0">
              <a:latin typeface="Century Gothic" charset="0"/>
              <a:ea typeface="Century Gothic" charset="0"/>
              <a:cs typeface="Century Gothic" charset="0"/>
            </a:endParaRPr>
          </a:p>
        </p:txBody>
      </p:sp>
      <p:sp>
        <p:nvSpPr>
          <p:cNvPr id="7"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Importing the </a:t>
            </a:r>
            <a:r>
              <a:rPr lang="en-US" sz="2400" b="1" kern="0" dirty="0" err="1" smtClean="0">
                <a:solidFill>
                  <a:prstClr val="white"/>
                </a:solidFill>
                <a:latin typeface="Century Gothic"/>
                <a:ea typeface="ＭＳ Ｐゴシック" charset="0"/>
                <a:cs typeface="Century Gothic"/>
              </a:rPr>
              <a:t>WeatherApp.json</a:t>
            </a:r>
            <a:r>
              <a:rPr lang="en-US" sz="2400" b="1" kern="0" dirty="0" smtClean="0">
                <a:solidFill>
                  <a:prstClr val="white"/>
                </a:solidFill>
                <a:latin typeface="Century Gothic"/>
                <a:ea typeface="ＭＳ Ｐゴシック" charset="0"/>
                <a:cs typeface="Century Gothic"/>
              </a:rPr>
              <a:t> File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8" name="Oval 7"/>
          <p:cNvSpPr/>
          <p:nvPr/>
        </p:nvSpPr>
        <p:spPr>
          <a:xfrm>
            <a:off x="3924421" y="1511515"/>
            <a:ext cx="598594" cy="349941"/>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Slide Number Placeholder 8"/>
          <p:cNvSpPr>
            <a:spLocks noGrp="1"/>
          </p:cNvSpPr>
          <p:nvPr>
            <p:ph type="sldNum" sz="quarter" idx="12"/>
          </p:nvPr>
        </p:nvSpPr>
        <p:spPr/>
        <p:txBody>
          <a:bodyPr/>
          <a:lstStyle/>
          <a:p>
            <a:fld id="{868A5ED3-F9A2-E74F-ACF4-AE717D92BAD0}" type="slidenum">
              <a:rPr lang="en-US" smtClean="0"/>
              <a:t>6</a:t>
            </a:fld>
            <a:endParaRPr lang="en-US"/>
          </a:p>
        </p:txBody>
      </p:sp>
    </p:spTree>
    <p:extLst>
      <p:ext uri="{BB962C8B-B14F-4D97-AF65-F5344CB8AC3E}">
        <p14:creationId xmlns:p14="http://schemas.microsoft.com/office/powerpoint/2010/main" val="1962733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3580" y="1214603"/>
            <a:ext cx="6458118" cy="2030904"/>
          </a:xfrm>
          <a:prstGeom prst="rect">
            <a:avLst/>
          </a:prstGeom>
          <a:effectLst>
            <a:outerShdw blurRad="63500" sx="102000" sy="102000" algn="ctr" rotWithShape="0">
              <a:prstClr val="black">
                <a:alpha val="40000"/>
              </a:prst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5985" y="2833723"/>
            <a:ext cx="6062130" cy="2112838"/>
          </a:xfrm>
          <a:prstGeom prst="rect">
            <a:avLst/>
          </a:prstGeom>
          <a:effectLst>
            <a:outerShdw blurRad="63500" sx="102000" sy="102000" algn="ctr" rotWithShape="0">
              <a:prstClr val="black">
                <a:alpha val="40000"/>
              </a:prstClr>
            </a:outerShdw>
          </a:effectLst>
        </p:spPr>
      </p:pic>
      <p:sp>
        <p:nvSpPr>
          <p:cNvPr id="2" name="TextBox 1"/>
          <p:cNvSpPr txBox="1"/>
          <p:nvPr/>
        </p:nvSpPr>
        <p:spPr>
          <a:xfrm>
            <a:off x="977635" y="5278884"/>
            <a:ext cx="7870480" cy="116955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Navigate in the Project explorer into the newly imported </a:t>
            </a:r>
            <a:r>
              <a:rPr lang="en-US" sz="1400" dirty="0" err="1" smtClean="0">
                <a:latin typeface="Century Gothic" charset="0"/>
                <a:ea typeface="Century Gothic" charset="0"/>
                <a:cs typeface="Century Gothic" charset="0"/>
              </a:rPr>
              <a:t>WeatherApp.json</a:t>
            </a:r>
            <a:r>
              <a:rPr lang="en-US" sz="1400" dirty="0" smtClean="0">
                <a:latin typeface="Century Gothic" charset="0"/>
                <a:ea typeface="Century Gothic" charset="0"/>
                <a:cs typeface="Century Gothic" charset="0"/>
              </a:rPr>
              <a:t> object.  Navigate down to the /weather element as in Fig 1.</a:t>
            </a:r>
          </a:p>
          <a:p>
            <a:pPr marL="342900" indent="-342900">
              <a:buAutoNum type="arabicParenR"/>
            </a:pPr>
            <a:r>
              <a:rPr lang="en-US" sz="1400" dirty="0" smtClean="0">
                <a:latin typeface="Century Gothic" charset="0"/>
                <a:ea typeface="Century Gothic" charset="0"/>
                <a:cs typeface="Century Gothic" charset="0"/>
              </a:rPr>
              <a:t>See green annotations in Fig. 1 and Drag and drop the /weather Element into the Process Canvas.  You will need to drop it to the left of the process flow box. It should look like Fig. 2, when you’re done.</a:t>
            </a:r>
          </a:p>
        </p:txBody>
      </p:sp>
      <p:sp>
        <p:nvSpPr>
          <p:cNvPr id="3" name="TextBox 2"/>
          <p:cNvSpPr txBox="1"/>
          <p:nvPr/>
        </p:nvSpPr>
        <p:spPr>
          <a:xfrm>
            <a:off x="370005" y="1724133"/>
            <a:ext cx="957895" cy="307777"/>
          </a:xfrm>
          <a:prstGeom prst="rect">
            <a:avLst/>
          </a:prstGeom>
          <a:noFill/>
        </p:spPr>
        <p:txBody>
          <a:bodyPr wrap="square" rtlCol="0">
            <a:spAutoFit/>
          </a:bodyPr>
          <a:lstStyle/>
          <a:p>
            <a:r>
              <a:rPr lang="en-US" sz="1400" dirty="0" smtClean="0">
                <a:latin typeface="Century Gothic" charset="0"/>
                <a:ea typeface="Century Gothic" charset="0"/>
                <a:cs typeface="Century Gothic" charset="0"/>
              </a:rPr>
              <a:t>Fig. 1</a:t>
            </a:r>
            <a:endParaRPr lang="en-US" sz="1400" dirty="0">
              <a:latin typeface="Century Gothic" charset="0"/>
              <a:ea typeface="Century Gothic" charset="0"/>
              <a:cs typeface="Century Gothic" charset="0"/>
            </a:endParaRPr>
          </a:p>
        </p:txBody>
      </p:sp>
      <p:sp>
        <p:nvSpPr>
          <p:cNvPr id="8" name="TextBox 7"/>
          <p:cNvSpPr txBox="1"/>
          <p:nvPr/>
        </p:nvSpPr>
        <p:spPr>
          <a:xfrm>
            <a:off x="2037483" y="3755037"/>
            <a:ext cx="859623" cy="307777"/>
          </a:xfrm>
          <a:prstGeom prst="rect">
            <a:avLst/>
          </a:prstGeom>
          <a:noFill/>
        </p:spPr>
        <p:txBody>
          <a:bodyPr wrap="square" rtlCol="0">
            <a:spAutoFit/>
          </a:bodyPr>
          <a:lstStyle/>
          <a:p>
            <a:r>
              <a:rPr lang="en-US" sz="1400" dirty="0" smtClean="0"/>
              <a:t>Fig 2.</a:t>
            </a:r>
            <a:endParaRPr lang="en-US" sz="1400" dirty="0"/>
          </a:p>
        </p:txBody>
      </p:sp>
      <p:sp>
        <p:nvSpPr>
          <p:cNvPr id="9" name="TextBox 8"/>
          <p:cNvSpPr txBox="1"/>
          <p:nvPr/>
        </p:nvSpPr>
        <p:spPr>
          <a:xfrm>
            <a:off x="1867366" y="1971712"/>
            <a:ext cx="1376577" cy="276999"/>
          </a:xfrm>
          <a:prstGeom prst="rect">
            <a:avLst/>
          </a:prstGeom>
          <a:noFill/>
        </p:spPr>
        <p:txBody>
          <a:bodyPr wrap="square" rtlCol="0">
            <a:spAutoFit/>
          </a:bodyPr>
          <a:lstStyle/>
          <a:p>
            <a:r>
              <a:rPr lang="en-US" sz="1200" b="1" dirty="0" smtClean="0">
                <a:solidFill>
                  <a:srgbClr val="00B050"/>
                </a:solidFill>
              </a:rPr>
              <a:t>Drag this to here</a:t>
            </a:r>
            <a:endParaRPr lang="en-US" sz="1200" b="1" dirty="0">
              <a:solidFill>
                <a:srgbClr val="00B050"/>
              </a:solidFill>
            </a:endParaRPr>
          </a:p>
        </p:txBody>
      </p:sp>
      <p:cxnSp>
        <p:nvCxnSpPr>
          <p:cNvPr id="11" name="Straight Arrow Connector 10"/>
          <p:cNvCxnSpPr>
            <a:endCxn id="16" idx="2"/>
          </p:cNvCxnSpPr>
          <p:nvPr/>
        </p:nvCxnSpPr>
        <p:spPr>
          <a:xfrm>
            <a:off x="1867366" y="1908799"/>
            <a:ext cx="1049854" cy="3189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472221" y="1745880"/>
            <a:ext cx="482030" cy="16291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6" name="Oval 15"/>
          <p:cNvSpPr/>
          <p:nvPr/>
        </p:nvSpPr>
        <p:spPr>
          <a:xfrm>
            <a:off x="2917220" y="1859238"/>
            <a:ext cx="129417" cy="162919"/>
          </a:xfrm>
          <a:prstGeom prst="ellipse">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Defining the Weather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0" name="Slide Number Placeholder 9"/>
          <p:cNvSpPr>
            <a:spLocks noGrp="1"/>
          </p:cNvSpPr>
          <p:nvPr>
            <p:ph type="sldNum" sz="quarter" idx="12"/>
          </p:nvPr>
        </p:nvSpPr>
        <p:spPr/>
        <p:txBody>
          <a:bodyPr/>
          <a:lstStyle/>
          <a:p>
            <a:fld id="{868A5ED3-F9A2-E74F-ACF4-AE717D92BAD0}" type="slidenum">
              <a:rPr lang="en-US" smtClean="0"/>
              <a:t>7</a:t>
            </a:fld>
            <a:endParaRPr lang="en-US"/>
          </a:p>
        </p:txBody>
      </p:sp>
    </p:spTree>
    <p:extLst>
      <p:ext uri="{BB962C8B-B14F-4D97-AF65-F5344CB8AC3E}">
        <p14:creationId xmlns:p14="http://schemas.microsoft.com/office/powerpoint/2010/main" val="157531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00" y="1248565"/>
            <a:ext cx="11316319" cy="3612595"/>
          </a:xfrm>
          <a:prstGeom prst="rect">
            <a:avLst/>
          </a:prstGeom>
          <a:effectLst>
            <a:outerShdw blurRad="63500" sx="102000" sy="102000" algn="ctr" rotWithShape="0">
              <a:prstClr val="black">
                <a:alpha val="40000"/>
              </a:prstClr>
            </a:outerShdw>
          </a:effectLst>
        </p:spPr>
      </p:pic>
      <p:sp>
        <p:nvSpPr>
          <p:cNvPr id="3" name="TextBox 2"/>
          <p:cNvSpPr txBox="1"/>
          <p:nvPr/>
        </p:nvSpPr>
        <p:spPr>
          <a:xfrm>
            <a:off x="763929" y="5307105"/>
            <a:ext cx="9225024"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Project Explorer, navigate to /</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a:t>
            </a:r>
            <a:r>
              <a:rPr lang="en-US" sz="1400" dirty="0" err="1" smtClean="0">
                <a:latin typeface="Century Gothic" charset="0"/>
                <a:ea typeface="Century Gothic" charset="0"/>
                <a:cs typeface="Century Gothic" charset="0"/>
              </a:rPr>
              <a:t>areaCode</a:t>
            </a:r>
            <a:r>
              <a:rPr lang="en-US" sz="1400" dirty="0" smtClean="0">
                <a:latin typeface="Century Gothic" charset="0"/>
                <a:ea typeface="Century Gothic" charset="0"/>
                <a:cs typeface="Century Gothic" charset="0"/>
              </a:rPr>
              <a:t>} operation and select it.</a:t>
            </a:r>
          </a:p>
          <a:p>
            <a:pPr marL="342900" indent="-342900">
              <a:buAutoNum type="arabicParenR"/>
            </a:pPr>
            <a:r>
              <a:rPr lang="en-US" sz="1400" dirty="0" smtClean="0">
                <a:latin typeface="Century Gothic" charset="0"/>
                <a:ea typeface="Century Gothic" charset="0"/>
                <a:cs typeface="Century Gothic" charset="0"/>
              </a:rPr>
              <a:t>Drag and drop it into the Process Canvas as annotated above.</a:t>
            </a:r>
          </a:p>
        </p:txBody>
      </p:sp>
      <p:sp>
        <p:nvSpPr>
          <p:cNvPr id="2" name="Oval 1"/>
          <p:cNvSpPr/>
          <p:nvPr/>
        </p:nvSpPr>
        <p:spPr>
          <a:xfrm>
            <a:off x="1031357" y="2200276"/>
            <a:ext cx="1168918" cy="309008"/>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Elbow Connector 5"/>
          <p:cNvCxnSpPr>
            <a:stCxn id="2" idx="5"/>
          </p:cNvCxnSpPr>
          <p:nvPr/>
        </p:nvCxnSpPr>
        <p:spPr>
          <a:xfrm rot="16200000" flipH="1">
            <a:off x="4732027" y="-238906"/>
            <a:ext cx="286803" cy="5692675"/>
          </a:xfrm>
          <a:prstGeom prst="bentConnector2">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569809" y="2770384"/>
            <a:ext cx="4309581" cy="400110"/>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Drag and Drop the /</a:t>
            </a:r>
            <a:r>
              <a:rPr lang="en-US" sz="1000" b="1" dirty="0" err="1" smtClean="0">
                <a:solidFill>
                  <a:srgbClr val="00B050"/>
                </a:solidFill>
                <a:latin typeface="Century Gothic" charset="0"/>
                <a:ea typeface="Century Gothic" charset="0"/>
                <a:cs typeface="Century Gothic" charset="0"/>
              </a:rPr>
              <a:t>areacode</a:t>
            </a:r>
            <a:r>
              <a:rPr lang="en-US" sz="1000" b="1" dirty="0" smtClean="0">
                <a:solidFill>
                  <a:srgbClr val="00B050"/>
                </a:solidFill>
                <a:latin typeface="Century Gothic" charset="0"/>
                <a:ea typeface="Century Gothic" charset="0"/>
                <a:cs typeface="Century Gothic" charset="0"/>
              </a:rPr>
              <a:t>/{</a:t>
            </a:r>
            <a:r>
              <a:rPr lang="en-US" sz="1000" b="1" dirty="0" err="1" smtClean="0">
                <a:solidFill>
                  <a:srgbClr val="00B050"/>
                </a:solidFill>
                <a:latin typeface="Century Gothic" charset="0"/>
                <a:ea typeface="Century Gothic" charset="0"/>
                <a:cs typeface="Century Gothic" charset="0"/>
              </a:rPr>
              <a:t>areaCode</a:t>
            </a:r>
            <a:r>
              <a:rPr lang="en-US" sz="1000" b="1" dirty="0" smtClean="0">
                <a:solidFill>
                  <a:srgbClr val="00B050"/>
                </a:solidFill>
                <a:latin typeface="Century Gothic" charset="0"/>
                <a:ea typeface="Century Gothic" charset="0"/>
                <a:cs typeface="Century Gothic" charset="0"/>
              </a:rPr>
              <a:t>} operation into the Service Binding section of the Process Canvas</a:t>
            </a:r>
            <a:endParaRPr lang="en-US" sz="1000" b="1" dirty="0">
              <a:solidFill>
                <a:srgbClr val="00B050"/>
              </a:solidFill>
              <a:latin typeface="Century Gothic" charset="0"/>
              <a:ea typeface="Century Gothic" charset="0"/>
              <a:cs typeface="Century Gothic" charset="0"/>
            </a:endParaRPr>
          </a:p>
        </p:txBody>
      </p:sp>
      <p:sp>
        <p:nvSpPr>
          <p:cNvPr id="9" name="TextBox 8"/>
          <p:cNvSpPr txBox="1"/>
          <p:nvPr/>
        </p:nvSpPr>
        <p:spPr>
          <a:xfrm>
            <a:off x="7681765" y="2570329"/>
            <a:ext cx="612960" cy="400110"/>
          </a:xfrm>
          <a:prstGeom prst="rect">
            <a:avLst/>
          </a:prstGeom>
          <a:noFill/>
        </p:spPr>
        <p:txBody>
          <a:bodyPr wrap="square" rtlCol="0">
            <a:spAutoFit/>
          </a:bodyPr>
          <a:lstStyle/>
          <a:p>
            <a:r>
              <a:rPr lang="en-US" sz="1000" b="1" dirty="0" smtClean="0">
                <a:solidFill>
                  <a:srgbClr val="00B050"/>
                </a:solidFill>
                <a:latin typeface="Century Gothic" charset="0"/>
                <a:ea typeface="Century Gothic" charset="0"/>
                <a:cs typeface="Century Gothic" charset="0"/>
              </a:rPr>
              <a:t>Drop Here</a:t>
            </a:r>
            <a:endParaRPr lang="en-US" sz="1000" b="1" dirty="0">
              <a:solidFill>
                <a:srgbClr val="00B050"/>
              </a:solidFill>
              <a:latin typeface="Century Gothic" charset="0"/>
              <a:ea typeface="Century Gothic" charset="0"/>
              <a:cs typeface="Century Gothic" charset="0"/>
            </a:endParaRPr>
          </a:p>
        </p:txBody>
      </p:sp>
      <p:sp>
        <p:nvSpPr>
          <p:cNvPr id="10"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noProof="0" dirty="0" smtClean="0">
                <a:solidFill>
                  <a:prstClr val="white"/>
                </a:solidFill>
                <a:latin typeface="Century Gothic"/>
                <a:ea typeface="ＭＳ Ｐゴシック" charset="0"/>
                <a:cs typeface="Century Gothic"/>
              </a:rPr>
              <a:t>Add /</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a:t>
            </a:r>
            <a:r>
              <a:rPr lang="en-US" sz="2400" b="1" kern="0" noProof="0" dirty="0" err="1" smtClean="0">
                <a:solidFill>
                  <a:prstClr val="white"/>
                </a:solidFill>
                <a:latin typeface="Century Gothic"/>
                <a:ea typeface="ＭＳ Ｐゴシック" charset="0"/>
                <a:cs typeface="Century Gothic"/>
              </a:rPr>
              <a:t>areaCode</a:t>
            </a:r>
            <a:r>
              <a:rPr lang="en-US" sz="2400" b="1" kern="0" noProof="0" dirty="0" smtClean="0">
                <a:solidFill>
                  <a:prstClr val="white"/>
                </a:solidFill>
                <a:latin typeface="Century Gothic"/>
                <a:ea typeface="ＭＳ Ｐゴシック" charset="0"/>
                <a:cs typeface="Century Gothic"/>
              </a:rPr>
              <a:t>} Service Binding</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1" name="Slide Number Placeholder 10"/>
          <p:cNvSpPr>
            <a:spLocks noGrp="1"/>
          </p:cNvSpPr>
          <p:nvPr>
            <p:ph type="sldNum" sz="quarter" idx="12"/>
          </p:nvPr>
        </p:nvSpPr>
        <p:spPr/>
        <p:txBody>
          <a:bodyPr/>
          <a:lstStyle/>
          <a:p>
            <a:fld id="{868A5ED3-F9A2-E74F-ACF4-AE717D92BAD0}" type="slidenum">
              <a:rPr lang="en-US" smtClean="0"/>
              <a:t>8</a:t>
            </a:fld>
            <a:endParaRPr lang="en-US"/>
          </a:p>
        </p:txBody>
      </p:sp>
    </p:spTree>
    <p:extLst>
      <p:ext uri="{BB962C8B-B14F-4D97-AF65-F5344CB8AC3E}">
        <p14:creationId xmlns:p14="http://schemas.microsoft.com/office/powerpoint/2010/main" val="19397818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908" y="973012"/>
            <a:ext cx="9974677" cy="4324935"/>
          </a:xfrm>
          <a:prstGeom prst="rect">
            <a:avLst/>
          </a:prstGeom>
          <a:effectLst>
            <a:outerShdw blurRad="63500" sx="102000" sy="102000" algn="ctr" rotWithShape="0">
              <a:prstClr val="black">
                <a:alpha val="40000"/>
              </a:prstClr>
            </a:outerShdw>
          </a:effectLst>
        </p:spPr>
      </p:pic>
      <p:sp>
        <p:nvSpPr>
          <p:cNvPr id="3" name="Oval 2"/>
          <p:cNvSpPr/>
          <p:nvPr/>
        </p:nvSpPr>
        <p:spPr>
          <a:xfrm>
            <a:off x="7005755" y="1908675"/>
            <a:ext cx="1168111" cy="252833"/>
          </a:xfrm>
          <a:prstGeom prst="ellipse">
            <a:avLst/>
          </a:prstGeom>
          <a:noFill/>
          <a:ln w="222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Elbow Connector 4"/>
          <p:cNvCxnSpPr/>
          <p:nvPr/>
        </p:nvCxnSpPr>
        <p:spPr>
          <a:xfrm rot="5400000">
            <a:off x="5901368" y="1031048"/>
            <a:ext cx="177488" cy="2031285"/>
          </a:xfrm>
          <a:prstGeom prst="bentConnector2">
            <a:avLst/>
          </a:prstGeom>
          <a:ln w="222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69769" y="2161508"/>
            <a:ext cx="684803" cy="215444"/>
          </a:xfrm>
          <a:prstGeom prst="rect">
            <a:avLst/>
          </a:prstGeom>
          <a:noFill/>
        </p:spPr>
        <p:txBody>
          <a:bodyPr wrap="none" rtlCol="0">
            <a:spAutoFit/>
          </a:bodyPr>
          <a:lstStyle/>
          <a:p>
            <a:r>
              <a:rPr lang="en-US" sz="800" b="1" dirty="0" smtClean="0">
                <a:solidFill>
                  <a:srgbClr val="00B050"/>
                </a:solidFill>
                <a:latin typeface="Century Gothic" charset="0"/>
                <a:ea typeface="Century Gothic" charset="0"/>
                <a:cs typeface="Century Gothic" charset="0"/>
              </a:rPr>
              <a:t>Drop Here</a:t>
            </a:r>
            <a:endParaRPr lang="en-US" sz="800" b="1" dirty="0">
              <a:solidFill>
                <a:srgbClr val="00B050"/>
              </a:solidFill>
              <a:latin typeface="Century Gothic" charset="0"/>
              <a:ea typeface="Century Gothic" charset="0"/>
              <a:cs typeface="Century Gothic" charset="0"/>
            </a:endParaRPr>
          </a:p>
        </p:txBody>
      </p:sp>
      <p:sp>
        <p:nvSpPr>
          <p:cNvPr id="8" name="TextBox 7"/>
          <p:cNvSpPr txBox="1"/>
          <p:nvPr/>
        </p:nvSpPr>
        <p:spPr>
          <a:xfrm>
            <a:off x="799659" y="5534451"/>
            <a:ext cx="9225024" cy="73866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marL="342900" indent="-342900">
              <a:buAutoNum type="arabicParenR"/>
            </a:pPr>
            <a:r>
              <a:rPr lang="en-US" sz="1400" dirty="0" smtClean="0">
                <a:latin typeface="Century Gothic" charset="0"/>
                <a:ea typeface="Century Gothic" charset="0"/>
                <a:cs typeface="Century Gothic" charset="0"/>
              </a:rPr>
              <a:t>In the Process Canvas, click on the ”get” operation circled above in green</a:t>
            </a:r>
          </a:p>
          <a:p>
            <a:pPr marL="342900" indent="-342900">
              <a:buAutoNum type="arabicParenR"/>
            </a:pPr>
            <a:r>
              <a:rPr lang="en-US" sz="1400" dirty="0" smtClean="0">
                <a:latin typeface="Century Gothic" charset="0"/>
                <a:ea typeface="Century Gothic" charset="0"/>
                <a:cs typeface="Century Gothic" charset="0"/>
              </a:rPr>
              <a:t>Drag and drop it into the Process Canvas as annotated above.  This will add the Invoke activity to the canvas as shown above and it will be given a default name of ’get’.</a:t>
            </a:r>
          </a:p>
        </p:txBody>
      </p:sp>
      <p:sp>
        <p:nvSpPr>
          <p:cNvPr id="10" name="TextBox 9"/>
          <p:cNvSpPr txBox="1"/>
          <p:nvPr/>
        </p:nvSpPr>
        <p:spPr>
          <a:xfrm>
            <a:off x="7422617" y="2161508"/>
            <a:ext cx="612668" cy="215444"/>
          </a:xfrm>
          <a:prstGeom prst="rect">
            <a:avLst/>
          </a:prstGeom>
          <a:noFill/>
        </p:spPr>
        <p:txBody>
          <a:bodyPr wrap="none" rtlCol="0">
            <a:spAutoFit/>
          </a:bodyPr>
          <a:lstStyle/>
          <a:p>
            <a:r>
              <a:rPr lang="en-US" sz="800" b="1" dirty="0" smtClean="0">
                <a:solidFill>
                  <a:srgbClr val="00B050"/>
                </a:solidFill>
                <a:latin typeface="Century Gothic" charset="0"/>
                <a:ea typeface="Century Gothic" charset="0"/>
                <a:cs typeface="Century Gothic" charset="0"/>
              </a:rPr>
              <a:t>Drag this</a:t>
            </a:r>
            <a:endParaRPr lang="en-US" sz="800" b="1" dirty="0">
              <a:solidFill>
                <a:srgbClr val="00B050"/>
              </a:solidFill>
              <a:latin typeface="Century Gothic" charset="0"/>
              <a:ea typeface="Century Gothic" charset="0"/>
              <a:cs typeface="Century Gothic" charset="0"/>
            </a:endParaRPr>
          </a:p>
        </p:txBody>
      </p:sp>
      <p:sp>
        <p:nvSpPr>
          <p:cNvPr id="9" name="Rectangle 2"/>
          <p:cNvSpPr>
            <a:spLocks/>
          </p:cNvSpPr>
          <p:nvPr/>
        </p:nvSpPr>
        <p:spPr bwMode="auto">
          <a:xfrm>
            <a:off x="0" y="0"/>
            <a:ext cx="12192000" cy="646700"/>
          </a:xfrm>
          <a:prstGeom prst="rect">
            <a:avLst/>
          </a:prstGeom>
          <a:solidFill>
            <a:srgbClr val="418FDE">
              <a:lumMod val="50000"/>
            </a:srgbClr>
          </a:solidFill>
          <a:ln>
            <a:solidFill>
              <a:srgbClr val="418FDE">
                <a:lumMod val="50000"/>
              </a:srgbClr>
            </a:solidFill>
          </a:ln>
          <a:extLst/>
        </p:spPr>
        <p:txBody>
          <a:bodyPr lIns="182880" tIns="45720" rIns="182880" bIns="45720" anchor="ctr" anchorCtr="0"/>
          <a:lstStyle/>
          <a:p>
            <a:pPr marL="0" marR="0" lvl="0" indent="0" defTabSz="407988" eaLnBrk="1" fontAlgn="base" latinLnBrk="0" hangingPunct="1">
              <a:lnSpc>
                <a:spcPct val="100000"/>
              </a:lnSpc>
              <a:spcBef>
                <a:spcPct val="0"/>
              </a:spcBef>
              <a:spcAft>
                <a:spcPct val="0"/>
              </a:spcAft>
              <a:buClrTx/>
              <a:buSzTx/>
              <a:buFontTx/>
              <a:buNone/>
              <a:tabLst/>
              <a:defRPr/>
            </a:pPr>
            <a:r>
              <a:rPr lang="en-US" sz="2400" b="1" kern="0" dirty="0" smtClean="0">
                <a:solidFill>
                  <a:prstClr val="white"/>
                </a:solidFill>
                <a:latin typeface="Century Gothic"/>
                <a:ea typeface="ＭＳ Ｐゴシック" charset="0"/>
                <a:cs typeface="Century Gothic"/>
              </a:rPr>
              <a:t>Invoke </a:t>
            </a:r>
            <a:r>
              <a:rPr lang="en-US" sz="2400" b="1" kern="0" dirty="0" err="1" smtClean="0">
                <a:solidFill>
                  <a:prstClr val="white"/>
                </a:solidFill>
                <a:latin typeface="Century Gothic"/>
                <a:ea typeface="ＭＳ Ｐゴシック" charset="0"/>
                <a:cs typeface="Century Gothic"/>
              </a:rPr>
              <a:t>areacode</a:t>
            </a:r>
            <a:r>
              <a:rPr lang="en-US" sz="2400" b="1" kern="0" dirty="0" smtClean="0">
                <a:solidFill>
                  <a:prstClr val="white"/>
                </a:solidFill>
                <a:latin typeface="Century Gothic"/>
                <a:ea typeface="ＭＳ Ｐゴシック" charset="0"/>
                <a:cs typeface="Century Gothic"/>
              </a:rPr>
              <a:t> service</a:t>
            </a:r>
            <a:endParaRPr kumimoji="0" lang="en-US" sz="2400" b="1" i="0" u="none" strike="noStrike" kern="0" cap="none" spc="0" normalizeH="0" baseline="0" noProof="0" dirty="0">
              <a:ln>
                <a:noFill/>
              </a:ln>
              <a:solidFill>
                <a:prstClr val="white"/>
              </a:solidFill>
              <a:effectLst/>
              <a:uLnTx/>
              <a:uFillTx/>
              <a:latin typeface="Century Gothic"/>
              <a:ea typeface="ＭＳ Ｐゴシック" charset="0"/>
              <a:cs typeface="Century Gothic"/>
            </a:endParaRPr>
          </a:p>
        </p:txBody>
      </p:sp>
      <p:sp>
        <p:nvSpPr>
          <p:cNvPr id="11" name="Slide Number Placeholder 10"/>
          <p:cNvSpPr>
            <a:spLocks noGrp="1"/>
          </p:cNvSpPr>
          <p:nvPr>
            <p:ph type="sldNum" sz="quarter" idx="12"/>
          </p:nvPr>
        </p:nvSpPr>
        <p:spPr/>
        <p:txBody>
          <a:bodyPr/>
          <a:lstStyle/>
          <a:p>
            <a:fld id="{868A5ED3-F9A2-E74F-ACF4-AE717D92BAD0}" type="slidenum">
              <a:rPr lang="en-US" smtClean="0"/>
              <a:t>9</a:t>
            </a:fld>
            <a:endParaRPr lang="en-US"/>
          </a:p>
        </p:txBody>
      </p:sp>
    </p:spTree>
    <p:extLst>
      <p:ext uri="{BB962C8B-B14F-4D97-AF65-F5344CB8AC3E}">
        <p14:creationId xmlns:p14="http://schemas.microsoft.com/office/powerpoint/2010/main" val="963618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19051</TotalTime>
  <Words>2281</Words>
  <Application>Microsoft Macintosh PowerPoint</Application>
  <PresentationFormat>Widescreen</PresentationFormat>
  <Paragraphs>185</Paragraphs>
  <Slides>34</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Calibri</vt:lpstr>
      <vt:lpstr>Calibri Light</vt:lpstr>
      <vt:lpstr>Century Gothic</vt:lpstr>
      <vt:lpstr>ＭＳ Ｐゴシック</vt:lpstr>
      <vt:lpstr>Arial</vt:lpstr>
      <vt:lpstr>Office Theme</vt:lpstr>
      <vt:lpstr>Integration Spectrum Workshop:  TIBCO BusinessWorks Container Edition (BWCE) Hand-On Lab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Matt Tredinnick</cp:lastModifiedBy>
  <cp:revision>126</cp:revision>
  <dcterms:created xsi:type="dcterms:W3CDTF">2016-12-29T17:42:34Z</dcterms:created>
  <dcterms:modified xsi:type="dcterms:W3CDTF">2017-03-17T20:57:27Z</dcterms:modified>
  <cp:category/>
</cp:coreProperties>
</file>